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3" r:id="rId5"/>
    <p:sldId id="276" r:id="rId6"/>
    <p:sldId id="273" r:id="rId7"/>
    <p:sldId id="274" r:id="rId8"/>
    <p:sldId id="275" r:id="rId9"/>
    <p:sldId id="277" r:id="rId10"/>
    <p:sldId id="278" r:id="rId11"/>
    <p:sldId id="279" r:id="rId12"/>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erschmidt, Ute (MB-103)" initials="MU(" lastIdx="5" clrIdx="0">
    <p:extLst>
      <p:ext uri="{19B8F6BF-5375-455C-9EA6-DF929625EA0E}">
        <p15:presenceInfo xmlns:p15="http://schemas.microsoft.com/office/powerpoint/2012/main" userId="S-1-5-21-811470207-2989397319-4166845622-165120" providerId="AD"/>
      </p:ext>
    </p:extLst>
  </p:cmAuthor>
  <p:cmAuthor id="2" name="Ernst, Viktoria (MB)" initials="EV(" lastIdx="1" clrIdx="1">
    <p:extLst>
      <p:ext uri="{19B8F6BF-5375-455C-9EA6-DF929625EA0E}">
        <p15:presenceInfo xmlns:p15="http://schemas.microsoft.com/office/powerpoint/2012/main" userId="S-1-5-21-811470207-2989397319-4166845622-239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A6A154"/>
    <a:srgbClr val="A61054"/>
    <a:srgbClr val="D5022E"/>
    <a:srgbClr val="E000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76643" autoAdjust="0"/>
  </p:normalViewPr>
  <p:slideViewPr>
    <p:cSldViewPr snapToGrid="0" snapToObjects="1">
      <p:cViewPr varScale="1">
        <p:scale>
          <a:sx n="128" d="100"/>
          <a:sy n="128" d="100"/>
        </p:scale>
        <p:origin x="91" y="17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gi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6.gi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7C7901E7-A3C4-4019-943C-67DE8EB98FDE}" type="datetimeFigureOut">
              <a:rPr lang="de-DE" smtClean="0"/>
              <a:t>06.08.2024</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8"/>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5" y="9428588"/>
            <a:ext cx="2945659" cy="498055"/>
          </a:xfrm>
          <a:prstGeom prst="rect">
            <a:avLst/>
          </a:prstGeom>
        </p:spPr>
        <p:txBody>
          <a:bodyPr vert="horz" lIns="91440" tIns="45720" rIns="91440" bIns="45720" rtlCol="0" anchor="b"/>
          <a:lstStyle>
            <a:lvl1pPr algn="r">
              <a:defRPr sz="1200"/>
            </a:lvl1pPr>
          </a:lstStyle>
          <a:p>
            <a:fld id="{5872162A-B29F-4EC2-A148-16DD5AD3899B}" type="slidenum">
              <a:rPr lang="de-DE" smtClean="0"/>
              <a:t>‹Nr.›</a:t>
            </a:fld>
            <a:endParaRPr lang="de-DE" dirty="0"/>
          </a:p>
        </p:txBody>
      </p:sp>
    </p:spTree>
    <p:extLst>
      <p:ext uri="{BB962C8B-B14F-4D97-AF65-F5344CB8AC3E}">
        <p14:creationId xmlns:p14="http://schemas.microsoft.com/office/powerpoint/2010/main" val="9555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_blau">
    <p:spTree>
      <p:nvGrpSpPr>
        <p:cNvPr id="1" name=""/>
        <p:cNvGrpSpPr/>
        <p:nvPr/>
      </p:nvGrpSpPr>
      <p:grpSpPr>
        <a:xfrm>
          <a:off x="0" y="0"/>
          <a:ext cx="0" cy="0"/>
          <a:chOff x="0" y="0"/>
          <a:chExt cx="0" cy="0"/>
        </a:xfrm>
      </p:grpSpPr>
      <p:sp>
        <p:nvSpPr>
          <p:cNvPr id="6" name="Textplatzhalter 6"/>
          <p:cNvSpPr>
            <a:spLocks noGrp="1"/>
          </p:cNvSpPr>
          <p:nvPr>
            <p:ph type="body" sz="quarter" idx="10" hasCustomPrompt="1"/>
          </p:nvPr>
        </p:nvSpPr>
        <p:spPr>
          <a:xfrm>
            <a:off x="2572433" y="762292"/>
            <a:ext cx="6245679" cy="1493838"/>
          </a:xfrm>
          <a:prstGeom prst="rect">
            <a:avLst/>
          </a:prstGeom>
        </p:spPr>
        <p:txBody>
          <a:bodyPr vert="horz" lIns="180000" tIns="72000" rIns="180000" bIns="126000" anchor="ctr"/>
          <a:lstStyle>
            <a:lvl1pPr marL="0" indent="0">
              <a:lnSpc>
                <a:spcPct val="100000"/>
              </a:lnSpc>
              <a:spcBef>
                <a:spcPts val="300"/>
              </a:spcBef>
              <a:buNone/>
              <a:defRPr sz="3000" b="0" baseline="0">
                <a:solidFill>
                  <a:schemeClr val="bg1"/>
                </a:solidFill>
                <a:latin typeface="Arial"/>
                <a:cs typeface="Arial"/>
              </a:defRPr>
            </a:lvl1pPr>
          </a:lstStyle>
          <a:p>
            <a:pPr lvl="0"/>
            <a:r>
              <a:rPr lang="de-DE" dirty="0"/>
              <a:t>Hier steht der Titel des</a:t>
            </a:r>
          </a:p>
          <a:p>
            <a:pPr lvl="0"/>
            <a:r>
              <a:rPr lang="de-DE" dirty="0"/>
              <a:t>Vortrags, der maximal drei</a:t>
            </a:r>
          </a:p>
          <a:p>
            <a:pPr lvl="0"/>
            <a:r>
              <a:rPr lang="de-DE" dirty="0"/>
              <a:t>Zeilen Länge haben sollte</a:t>
            </a:r>
          </a:p>
        </p:txBody>
      </p:sp>
      <p:sp>
        <p:nvSpPr>
          <p:cNvPr id="7" name="Textplatzhalter 6"/>
          <p:cNvSpPr>
            <a:spLocks noGrp="1"/>
          </p:cNvSpPr>
          <p:nvPr>
            <p:ph type="body" sz="quarter" idx="11" hasCustomPrompt="1"/>
          </p:nvPr>
        </p:nvSpPr>
        <p:spPr>
          <a:xfrm>
            <a:off x="2572433" y="286912"/>
            <a:ext cx="6245680" cy="468601"/>
          </a:xfrm>
          <a:prstGeom prst="rect">
            <a:avLst/>
          </a:prstGeom>
        </p:spPr>
        <p:txBody>
          <a:bodyPr vert="horz" lIns="180000" tIns="126000" rIns="180000" bIns="126000"/>
          <a:lstStyle>
            <a:lvl1pPr marL="0" indent="0">
              <a:lnSpc>
                <a:spcPct val="90000"/>
              </a:lnSpc>
              <a:spcBef>
                <a:spcPts val="300"/>
              </a:spcBef>
              <a:buNone/>
              <a:defRPr sz="1500" b="0" baseline="0">
                <a:solidFill>
                  <a:schemeClr val="bg1"/>
                </a:solidFill>
                <a:latin typeface="Arial"/>
                <a:cs typeface="Arial"/>
              </a:defRPr>
            </a:lvl1pPr>
          </a:lstStyle>
          <a:p>
            <a:pPr lvl="0"/>
            <a:r>
              <a:rPr lang="de-DE" dirty="0"/>
              <a:t>Name der Veranstaltung</a:t>
            </a:r>
          </a:p>
        </p:txBody>
      </p:sp>
      <p:sp>
        <p:nvSpPr>
          <p:cNvPr id="8" name="Textplatzhalter 6"/>
          <p:cNvSpPr>
            <a:spLocks noGrp="1"/>
          </p:cNvSpPr>
          <p:nvPr>
            <p:ph type="body" sz="quarter" idx="12" hasCustomPrompt="1"/>
          </p:nvPr>
        </p:nvSpPr>
        <p:spPr>
          <a:xfrm>
            <a:off x="2572433" y="2256130"/>
            <a:ext cx="6245679" cy="824200"/>
          </a:xfrm>
          <a:prstGeom prst="rect">
            <a:avLst/>
          </a:prstGeom>
        </p:spPr>
        <p:txBody>
          <a:bodyPr vert="horz" lIns="180000" tIns="126000" rIns="180000" bIns="126000"/>
          <a:lstStyle>
            <a:lvl1pPr marL="0" indent="0">
              <a:lnSpc>
                <a:spcPct val="90000"/>
              </a:lnSpc>
              <a:spcBef>
                <a:spcPts val="300"/>
              </a:spcBef>
              <a:buNone/>
              <a:defRPr sz="1500" b="0" baseline="0">
                <a:solidFill>
                  <a:schemeClr val="bg1"/>
                </a:solidFill>
                <a:latin typeface="Arial"/>
                <a:cs typeface="Arial"/>
              </a:defRPr>
            </a:lvl1pPr>
          </a:lstStyle>
          <a:p>
            <a:pPr lvl="0"/>
            <a:r>
              <a:rPr lang="de-DE" dirty="0"/>
              <a:t>Name</a:t>
            </a:r>
          </a:p>
          <a:p>
            <a:pPr lvl="0"/>
            <a:r>
              <a:rPr lang="de-DE" dirty="0"/>
              <a:t>Abteilung, Institution</a:t>
            </a:r>
          </a:p>
        </p:txBody>
      </p:sp>
      <p:sp>
        <p:nvSpPr>
          <p:cNvPr id="15" name="Rechteck 14"/>
          <p:cNvSpPr/>
          <p:nvPr userDrawn="1"/>
        </p:nvSpPr>
        <p:spPr>
          <a:xfrm rot="5400000">
            <a:off x="1312753" y="3192990"/>
            <a:ext cx="56172" cy="2221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7" name="Grafik 16">
            <a:extLst>
              <a:ext uri="{FF2B5EF4-FFF2-40B4-BE49-F238E27FC236}">
                <a16:creationId xmlns:a16="http://schemas.microsoft.com/office/drawing/2014/main" id="{2A8BB6A6-37CD-4E89-A834-2BC97A66A693}"/>
              </a:ext>
            </a:extLst>
          </p:cNvPr>
          <p:cNvPicPr>
            <a:picLocks noChangeAspect="1"/>
          </p:cNvPicPr>
          <p:nvPr userDrawn="1"/>
        </p:nvPicPr>
        <p:blipFill>
          <a:blip r:embed="rId2"/>
          <a:stretch>
            <a:fillRect/>
          </a:stretch>
        </p:blipFill>
        <p:spPr>
          <a:xfrm>
            <a:off x="0" y="0"/>
            <a:ext cx="9156456" cy="3479630"/>
          </a:xfrm>
          <a:prstGeom prst="rect">
            <a:avLst/>
          </a:prstGeom>
        </p:spPr>
      </p:pic>
      <p:sp>
        <p:nvSpPr>
          <p:cNvPr id="23" name="Rechteck 22">
            <a:extLst>
              <a:ext uri="{FF2B5EF4-FFF2-40B4-BE49-F238E27FC236}">
                <a16:creationId xmlns:a16="http://schemas.microsoft.com/office/drawing/2014/main" id="{31A39D2D-13FE-42BC-A037-332FA65E732D}"/>
              </a:ext>
            </a:extLst>
          </p:cNvPr>
          <p:cNvSpPr/>
          <p:nvPr userDrawn="1"/>
        </p:nvSpPr>
        <p:spPr>
          <a:xfrm>
            <a:off x="2318872" y="1072387"/>
            <a:ext cx="6765364" cy="2185214"/>
          </a:xfrm>
          <a:prstGeom prst="rect">
            <a:avLst/>
          </a:prstGeom>
        </p:spPr>
        <p:txBody>
          <a:bodyPr wrap="square">
            <a:spAutoFit/>
          </a:bodyPr>
          <a:lstStyle/>
          <a:p>
            <a:pPr lvl="0"/>
            <a:r>
              <a:rPr lang="de-DE" sz="2800" b="1" spc="100" dirty="0" smtClean="0">
                <a:solidFill>
                  <a:schemeClr val="tx1"/>
                </a:solidFill>
                <a:latin typeface="+mj-lt"/>
              </a:rPr>
              <a:t>Bürgerinformation zur Dorfentwicklung</a:t>
            </a:r>
          </a:p>
          <a:p>
            <a:pPr lvl="0"/>
            <a:r>
              <a:rPr lang="de-DE" sz="2800" b="1" spc="100" dirty="0" smtClean="0">
                <a:solidFill>
                  <a:schemeClr val="tx1"/>
                </a:solidFill>
                <a:latin typeface="+mj-lt"/>
              </a:rPr>
              <a:t>„Nördliches </a:t>
            </a:r>
            <a:r>
              <a:rPr lang="de-DE" sz="2800" b="1" spc="100" dirty="0" err="1" smtClean="0">
                <a:solidFill>
                  <a:schemeClr val="tx1"/>
                </a:solidFill>
                <a:latin typeface="+mj-lt"/>
              </a:rPr>
              <a:t>Südbrookmerland</a:t>
            </a:r>
            <a:r>
              <a:rPr lang="de-DE" sz="2800" b="1" spc="100" dirty="0" smtClean="0">
                <a:solidFill>
                  <a:schemeClr val="tx1"/>
                </a:solidFill>
                <a:latin typeface="+mj-lt"/>
              </a:rPr>
              <a:t>“</a:t>
            </a:r>
          </a:p>
          <a:p>
            <a:pPr lvl="0"/>
            <a:endParaRPr lang="de-DE" sz="1800" spc="100" dirty="0" smtClean="0">
              <a:solidFill>
                <a:schemeClr val="bg1"/>
              </a:solidFill>
              <a:latin typeface="+mj-lt"/>
            </a:endParaRPr>
          </a:p>
          <a:p>
            <a:pPr lvl="0"/>
            <a:r>
              <a:rPr lang="de-DE" sz="1800" spc="100" dirty="0" smtClean="0">
                <a:solidFill>
                  <a:schemeClr val="bg1"/>
                </a:solidFill>
                <a:latin typeface="+mj-lt"/>
              </a:rPr>
              <a:t>07.08.2024</a:t>
            </a:r>
          </a:p>
          <a:p>
            <a:pPr lvl="0"/>
            <a:endParaRPr lang="de-DE" sz="1600" spc="100" dirty="0" smtClean="0">
              <a:solidFill>
                <a:schemeClr val="bg1"/>
              </a:solidFill>
              <a:latin typeface="+mj-lt"/>
            </a:endParaRPr>
          </a:p>
        </p:txBody>
      </p:sp>
      <p:pic>
        <p:nvPicPr>
          <p:cNvPr id="26" name="Grafik 25">
            <a:extLst>
              <a:ext uri="{FF2B5EF4-FFF2-40B4-BE49-F238E27FC236}">
                <a16:creationId xmlns:a16="http://schemas.microsoft.com/office/drawing/2014/main" id="{1656D6ED-9D02-4F3C-8322-26E367C85D77}"/>
              </a:ext>
            </a:extLst>
          </p:cNvPr>
          <p:cNvPicPr>
            <a:picLocks noChangeAspect="1"/>
          </p:cNvPicPr>
          <p:nvPr userDrawn="1"/>
        </p:nvPicPr>
        <p:blipFill>
          <a:blip r:embed="rId3"/>
          <a:stretch>
            <a:fillRect/>
          </a:stretch>
        </p:blipFill>
        <p:spPr>
          <a:xfrm>
            <a:off x="2789227" y="3982856"/>
            <a:ext cx="6041060" cy="583199"/>
          </a:xfrm>
          <a:prstGeom prst="rect">
            <a:avLst/>
          </a:prstGeom>
        </p:spPr>
      </p:pic>
      <p:sp>
        <p:nvSpPr>
          <p:cNvPr id="2" name="Textfeld 1"/>
          <p:cNvSpPr txBox="1"/>
          <p:nvPr userDrawn="1"/>
        </p:nvSpPr>
        <p:spPr>
          <a:xfrm>
            <a:off x="2572433" y="448235"/>
            <a:ext cx="6041590" cy="276999"/>
          </a:xfrm>
          <a:prstGeom prst="rect">
            <a:avLst/>
          </a:prstGeom>
          <a:noFill/>
        </p:spPr>
        <p:txBody>
          <a:bodyPr wrap="none" rtlCol="0">
            <a:spAutoFit/>
          </a:bodyPr>
          <a:lstStyle/>
          <a:p>
            <a:r>
              <a:rPr lang="de-DE" sz="1200" b="1" dirty="0" smtClean="0"/>
              <a:t>Anja </a:t>
            </a:r>
            <a:r>
              <a:rPr lang="de-DE" sz="1200" b="1" dirty="0" err="1" smtClean="0"/>
              <a:t>Thomßen</a:t>
            </a:r>
            <a:r>
              <a:rPr lang="de-DE" sz="1200" b="1" dirty="0" smtClean="0"/>
              <a:t>                            Amt für regionale Landesentwicklung Weser-Ems</a:t>
            </a:r>
            <a:endParaRPr lang="de-DE" sz="1200" b="1" dirty="0"/>
          </a:p>
        </p:txBody>
      </p:sp>
    </p:spTree>
    <p:extLst>
      <p:ext uri="{BB962C8B-B14F-4D97-AF65-F5344CB8AC3E}">
        <p14:creationId xmlns:p14="http://schemas.microsoft.com/office/powerpoint/2010/main" val="21802208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nhaltsverzeichnis">
    <p:spTree>
      <p:nvGrpSpPr>
        <p:cNvPr id="1" name=""/>
        <p:cNvGrpSpPr/>
        <p:nvPr/>
      </p:nvGrpSpPr>
      <p:grpSpPr>
        <a:xfrm>
          <a:off x="0" y="0"/>
          <a:ext cx="0" cy="0"/>
          <a:chOff x="0" y="0"/>
          <a:chExt cx="0" cy="0"/>
        </a:xfrm>
      </p:grpSpPr>
      <p:sp>
        <p:nvSpPr>
          <p:cNvPr id="9" name="Textplatzhalter 8"/>
          <p:cNvSpPr>
            <a:spLocks noGrp="1"/>
          </p:cNvSpPr>
          <p:nvPr>
            <p:ph type="body" sz="quarter" idx="10" hasCustomPrompt="1"/>
          </p:nvPr>
        </p:nvSpPr>
        <p:spPr>
          <a:xfrm>
            <a:off x="310793" y="278674"/>
            <a:ext cx="5358452" cy="241443"/>
          </a:xfrm>
          <a:prstGeom prst="rect">
            <a:avLst/>
          </a:prstGeom>
        </p:spPr>
        <p:txBody>
          <a:bodyPr vert="horz" lIns="0" tIns="0" rIns="0" bIns="0"/>
          <a:lstStyle>
            <a:lvl1pPr marL="0" indent="0">
              <a:buNone/>
              <a:defRPr sz="1100" b="1" kern="0" spc="0" baseline="0">
                <a:solidFill>
                  <a:srgbClr val="E0003C"/>
                </a:solidFill>
                <a:latin typeface="Arial"/>
                <a:cs typeface="Arial"/>
              </a:defRPr>
            </a:lvl1pPr>
            <a:lvl2pPr marL="457200" indent="0">
              <a:buNone/>
              <a:defRPr sz="1200" b="1">
                <a:solidFill>
                  <a:srgbClr val="D5022E"/>
                </a:solidFill>
              </a:defRPr>
            </a:lvl2pPr>
            <a:lvl3pPr marL="914400" indent="0">
              <a:buNone/>
              <a:defRPr sz="1200" b="1">
                <a:solidFill>
                  <a:srgbClr val="D5022E"/>
                </a:solidFill>
              </a:defRPr>
            </a:lvl3pPr>
            <a:lvl4pPr marL="1371600" indent="0">
              <a:buNone/>
              <a:defRPr sz="1200" b="1">
                <a:solidFill>
                  <a:srgbClr val="D5022E"/>
                </a:solidFill>
              </a:defRPr>
            </a:lvl4pPr>
            <a:lvl5pPr marL="1828800" indent="0">
              <a:buNone/>
              <a:defRPr sz="1200" b="1">
                <a:solidFill>
                  <a:srgbClr val="D5022E"/>
                </a:solidFill>
              </a:defRPr>
            </a:lvl5pPr>
          </a:lstStyle>
          <a:p>
            <a:pPr lvl="0"/>
            <a:r>
              <a:rPr lang="de-DE" dirty="0" smtClean="0"/>
              <a:t>Inhalt | Name des Vortrags</a:t>
            </a:r>
            <a:endParaRPr lang="de-DE" dirty="0"/>
          </a:p>
        </p:txBody>
      </p:sp>
      <p:sp>
        <p:nvSpPr>
          <p:cNvPr id="13" name="Textplatzhalter 12"/>
          <p:cNvSpPr>
            <a:spLocks noGrp="1"/>
          </p:cNvSpPr>
          <p:nvPr>
            <p:ph type="body" sz="quarter" idx="11" hasCustomPrompt="1"/>
          </p:nvPr>
        </p:nvSpPr>
        <p:spPr>
          <a:xfrm>
            <a:off x="311151" y="1178735"/>
            <a:ext cx="5591078" cy="3439965"/>
          </a:xfrm>
          <a:prstGeom prst="rect">
            <a:avLst/>
          </a:prstGeom>
        </p:spPr>
        <p:txBody>
          <a:bodyPr vert="horz" lIns="0" tIns="0" rIns="0" bIns="0"/>
          <a:lstStyle>
            <a:lvl1pPr marL="0" marR="0" indent="0" algn="l" defTabSz="457200" rtl="0" eaLnBrk="1" fontAlgn="auto" latinLnBrk="0" hangingPunct="1">
              <a:lnSpc>
                <a:spcPct val="100000"/>
              </a:lnSpc>
              <a:spcBef>
                <a:spcPts val="330"/>
              </a:spcBef>
              <a:spcAft>
                <a:spcPts val="0"/>
              </a:spcAft>
              <a:buClrTx/>
              <a:buSzTx/>
              <a:buFont typeface="+mj-lt"/>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r>
              <a:rPr lang="de-DE" b="1" dirty="0" smtClean="0">
                <a:solidFill>
                  <a:srgbClr val="D5022E"/>
                </a:solidFill>
              </a:rPr>
              <a:t>1.0</a:t>
            </a:r>
            <a:r>
              <a:rPr lang="de-DE" b="1" dirty="0" smtClean="0"/>
              <a:t>	Hier steht eine Headline</a:t>
            </a:r>
          </a:p>
          <a:p>
            <a:r>
              <a:rPr lang="de-DE" dirty="0" smtClean="0"/>
              <a:t>1.1	</a:t>
            </a:r>
            <a:r>
              <a:rPr lang="de-DE" dirty="0" err="1" smtClean="0"/>
              <a:t>Nullam</a:t>
            </a:r>
            <a:r>
              <a:rPr lang="de-DE" dirty="0" smtClean="0"/>
              <a:t> </a:t>
            </a:r>
            <a:r>
              <a:rPr lang="de-DE" dirty="0" err="1" smtClean="0"/>
              <a:t>quis</a:t>
            </a:r>
            <a:r>
              <a:rPr lang="de-DE" dirty="0" smtClean="0"/>
              <a:t> </a:t>
            </a:r>
            <a:r>
              <a:rPr lang="de-DE" dirty="0" err="1" smtClean="0"/>
              <a:t>risus</a:t>
            </a:r>
            <a:r>
              <a:rPr lang="de-DE" dirty="0" smtClean="0"/>
              <a:t> </a:t>
            </a:r>
            <a:r>
              <a:rPr lang="de-DE" dirty="0" err="1" smtClean="0"/>
              <a:t>eget</a:t>
            </a:r>
            <a:r>
              <a:rPr lang="de-DE" dirty="0" smtClean="0"/>
              <a:t> </a:t>
            </a:r>
            <a:r>
              <a:rPr lang="de-DE" dirty="0" err="1" smtClean="0"/>
              <a:t>urna</a:t>
            </a:r>
            <a:r>
              <a:rPr lang="de-DE" dirty="0" smtClean="0"/>
              <a:t> </a:t>
            </a:r>
            <a:r>
              <a:rPr lang="de-DE" dirty="0" err="1" smtClean="0"/>
              <a:t>mollis</a:t>
            </a:r>
            <a:r>
              <a:rPr lang="de-DE" dirty="0" smtClean="0"/>
              <a:t> </a:t>
            </a:r>
            <a:r>
              <a:rPr lang="de-DE" dirty="0" err="1" smtClean="0"/>
              <a:t>ornare</a:t>
            </a:r>
            <a:r>
              <a:rPr lang="de-DE" dirty="0" smtClean="0"/>
              <a:t> </a:t>
            </a:r>
          </a:p>
          <a:p>
            <a:r>
              <a:rPr lang="de-DE" dirty="0" smtClean="0"/>
              <a:t>1.2	</a:t>
            </a:r>
            <a:r>
              <a:rPr lang="de-DE" dirty="0" err="1" smtClean="0"/>
              <a:t>Vel</a:t>
            </a:r>
            <a:r>
              <a:rPr lang="de-DE" dirty="0" smtClean="0"/>
              <a:t> </a:t>
            </a:r>
            <a:r>
              <a:rPr lang="de-DE" dirty="0" err="1" smtClean="0"/>
              <a:t>eu</a:t>
            </a:r>
            <a:r>
              <a:rPr lang="de-DE" dirty="0" smtClean="0"/>
              <a:t> </a:t>
            </a:r>
            <a:r>
              <a:rPr lang="de-DE" dirty="0" err="1" smtClean="0"/>
              <a:t>leo</a:t>
            </a:r>
            <a:r>
              <a:rPr lang="de-DE" dirty="0" smtClean="0"/>
              <a:t> Maecenas </a:t>
            </a:r>
            <a:r>
              <a:rPr lang="de-DE" dirty="0" err="1" smtClean="0"/>
              <a:t>sed</a:t>
            </a:r>
            <a:r>
              <a:rPr lang="de-DE" dirty="0" smtClean="0"/>
              <a:t> </a:t>
            </a:r>
            <a:r>
              <a:rPr lang="de-DE" dirty="0" err="1" smtClean="0"/>
              <a:t>diam</a:t>
            </a:r>
            <a:r>
              <a:rPr lang="de-DE" dirty="0" smtClean="0"/>
              <a:t> </a:t>
            </a:r>
            <a:r>
              <a:rPr lang="de-DE" dirty="0" err="1" smtClean="0"/>
              <a:t>eget</a:t>
            </a:r>
            <a:r>
              <a:rPr lang="de-DE" dirty="0" smtClean="0"/>
              <a:t> </a:t>
            </a:r>
            <a:r>
              <a:rPr lang="de-DE" dirty="0" err="1" smtClean="0"/>
              <a:t>risus</a:t>
            </a:r>
            <a:r>
              <a:rPr lang="de-DE" dirty="0" smtClean="0"/>
              <a:t> </a:t>
            </a:r>
            <a:r>
              <a:rPr lang="de-DE" dirty="0" err="1" smtClean="0"/>
              <a:t>varius</a:t>
            </a:r>
            <a:r>
              <a:rPr lang="de-DE" dirty="0" smtClean="0"/>
              <a:t> </a:t>
            </a:r>
          </a:p>
          <a:p>
            <a:r>
              <a:rPr lang="de-DE" dirty="0" smtClean="0"/>
              <a:t>1.3	</a:t>
            </a:r>
            <a:r>
              <a:rPr lang="de-DE" dirty="0" err="1" smtClean="0"/>
              <a:t>Blandit</a:t>
            </a:r>
            <a:r>
              <a:rPr lang="de-DE" dirty="0" smtClean="0"/>
              <a:t> </a:t>
            </a:r>
            <a:r>
              <a:rPr lang="de-DE" dirty="0" err="1" smtClean="0"/>
              <a:t>sit</a:t>
            </a:r>
            <a:r>
              <a:rPr lang="de-DE" dirty="0" smtClean="0"/>
              <a:t> </a:t>
            </a:r>
            <a:r>
              <a:rPr lang="de-DE" dirty="0" err="1" smtClean="0"/>
              <a:t>amet</a:t>
            </a:r>
            <a:r>
              <a:rPr lang="de-DE" dirty="0" smtClean="0"/>
              <a:t> non magna </a:t>
            </a:r>
          </a:p>
          <a:p>
            <a:r>
              <a:rPr lang="de-DE" dirty="0" smtClean="0"/>
              <a:t>1.4	</a:t>
            </a:r>
            <a:r>
              <a:rPr lang="de-DE" dirty="0" err="1" smtClean="0"/>
              <a:t>Cras</a:t>
            </a:r>
            <a:r>
              <a:rPr lang="de-DE" dirty="0" smtClean="0"/>
              <a:t> </a:t>
            </a:r>
            <a:r>
              <a:rPr lang="de-DE" dirty="0" err="1" smtClean="0"/>
              <a:t>justo</a:t>
            </a:r>
            <a:r>
              <a:rPr lang="de-DE" dirty="0" smtClean="0"/>
              <a:t> </a:t>
            </a:r>
            <a:r>
              <a:rPr lang="de-DE" dirty="0" err="1" smtClean="0"/>
              <a:t>odio</a:t>
            </a:r>
            <a:r>
              <a:rPr lang="de-DE" dirty="0" smtClean="0"/>
              <a:t>, </a:t>
            </a:r>
            <a:r>
              <a:rPr lang="de-DE" dirty="0" err="1" smtClean="0"/>
              <a:t>dapibus</a:t>
            </a:r>
            <a:r>
              <a:rPr lang="de-DE" dirty="0" smtClean="0"/>
              <a:t> </a:t>
            </a:r>
            <a:r>
              <a:rPr lang="de-DE" dirty="0" err="1" smtClean="0"/>
              <a:t>ac</a:t>
            </a:r>
            <a:r>
              <a:rPr lang="de-DE" dirty="0" smtClean="0"/>
              <a:t> </a:t>
            </a:r>
            <a:r>
              <a:rPr lang="de-DE" dirty="0" err="1" smtClean="0"/>
              <a:t>facilisis</a:t>
            </a:r>
            <a:r>
              <a:rPr lang="de-DE" dirty="0" smtClean="0"/>
              <a:t> in</a:t>
            </a:r>
          </a:p>
          <a:p>
            <a:r>
              <a:rPr lang="de-DE" dirty="0" smtClean="0"/>
              <a:t>1.5	Morbi </a:t>
            </a:r>
            <a:r>
              <a:rPr lang="de-DE" dirty="0" err="1" smtClean="0"/>
              <a:t>leo</a:t>
            </a:r>
            <a:r>
              <a:rPr lang="de-DE" dirty="0" smtClean="0"/>
              <a:t> </a:t>
            </a:r>
            <a:r>
              <a:rPr lang="de-DE" dirty="0" err="1" smtClean="0"/>
              <a:t>risus</a:t>
            </a:r>
            <a:r>
              <a:rPr lang="de-DE" dirty="0" smtClean="0"/>
              <a:t>, </a:t>
            </a:r>
            <a:r>
              <a:rPr lang="de-DE" dirty="0" err="1" smtClean="0"/>
              <a:t>porta</a:t>
            </a:r>
            <a:r>
              <a:rPr lang="de-DE" dirty="0" smtClean="0"/>
              <a:t> </a:t>
            </a:r>
            <a:r>
              <a:rPr lang="de-DE" dirty="0" err="1" smtClean="0"/>
              <a:t>ac</a:t>
            </a:r>
            <a:r>
              <a:rPr lang="de-DE" dirty="0" smtClean="0"/>
              <a:t> </a:t>
            </a:r>
            <a:r>
              <a:rPr lang="de-DE" dirty="0" err="1" smtClean="0"/>
              <a:t>consectetur</a:t>
            </a:r>
            <a:r>
              <a:rPr lang="de-DE" dirty="0" smtClean="0"/>
              <a:t> </a:t>
            </a:r>
            <a:r>
              <a:rPr lang="de-DE" dirty="0" err="1" smtClean="0"/>
              <a:t>ac</a:t>
            </a:r>
            <a:r>
              <a:rPr lang="de-DE" dirty="0" smtClean="0"/>
              <a:t>, </a:t>
            </a:r>
            <a:r>
              <a:rPr lang="de-DE" dirty="0" err="1" smtClean="0"/>
              <a:t>vestibulum</a:t>
            </a:r>
            <a:r>
              <a:rPr lang="de-DE" dirty="0" smtClean="0"/>
              <a:t> </a:t>
            </a:r>
            <a:r>
              <a:rPr lang="de-DE" dirty="0" err="1" smtClean="0"/>
              <a:t>at</a:t>
            </a:r>
            <a:r>
              <a:rPr lang="de-DE" dirty="0" smtClean="0"/>
              <a:t> </a:t>
            </a:r>
            <a:r>
              <a:rPr lang="de-DE" dirty="0" err="1" smtClean="0"/>
              <a:t>eros</a:t>
            </a:r>
            <a:endParaRPr lang="de-DE" dirty="0" smtClean="0"/>
          </a:p>
          <a:p>
            <a:endParaRPr lang="de-DE" dirty="0" smtClean="0"/>
          </a:p>
          <a:p>
            <a:r>
              <a:rPr lang="de-DE" b="1" dirty="0" smtClean="0">
                <a:solidFill>
                  <a:srgbClr val="D5022E"/>
                </a:solidFill>
              </a:rPr>
              <a:t>2.0</a:t>
            </a:r>
            <a:r>
              <a:rPr lang="de-DE" b="1" dirty="0" smtClean="0"/>
              <a:t>	Hier steht eine Headline</a:t>
            </a:r>
          </a:p>
          <a:p>
            <a:r>
              <a:rPr lang="de-DE" dirty="0" smtClean="0"/>
              <a:t>2.1	</a:t>
            </a:r>
            <a:r>
              <a:rPr lang="de-DE" dirty="0" err="1" smtClean="0"/>
              <a:t>Egestas</a:t>
            </a:r>
            <a:r>
              <a:rPr lang="de-DE" dirty="0" smtClean="0"/>
              <a:t> </a:t>
            </a:r>
            <a:r>
              <a:rPr lang="de-DE" dirty="0" err="1" smtClean="0"/>
              <a:t>eget</a:t>
            </a:r>
            <a:r>
              <a:rPr lang="de-DE" dirty="0" smtClean="0"/>
              <a:t> qua </a:t>
            </a:r>
            <a:r>
              <a:rPr lang="de-DE" dirty="0" err="1" smtClean="0"/>
              <a:t>Vivamus</a:t>
            </a:r>
            <a:r>
              <a:rPr lang="de-DE" dirty="0" smtClean="0"/>
              <a:t> </a:t>
            </a:r>
            <a:r>
              <a:rPr lang="de-DE" dirty="0" err="1" smtClean="0"/>
              <a:t>sagittis</a:t>
            </a:r>
            <a:r>
              <a:rPr lang="de-DE" dirty="0" smtClean="0"/>
              <a:t> </a:t>
            </a:r>
            <a:r>
              <a:rPr lang="de-DE" dirty="0" err="1" smtClean="0"/>
              <a:t>lacus</a:t>
            </a:r>
            <a:r>
              <a:rPr lang="de-DE" dirty="0" smtClean="0"/>
              <a:t> </a:t>
            </a:r>
          </a:p>
          <a:p>
            <a:r>
              <a:rPr lang="de-DE" dirty="0" smtClean="0"/>
              <a:t>2.2	</a:t>
            </a:r>
            <a:r>
              <a:rPr lang="de-DE" dirty="0" err="1" smtClean="0"/>
              <a:t>Vel</a:t>
            </a:r>
            <a:r>
              <a:rPr lang="de-DE" dirty="0" smtClean="0"/>
              <a:t> </a:t>
            </a:r>
            <a:r>
              <a:rPr lang="de-DE" dirty="0" err="1" smtClean="0"/>
              <a:t>augue</a:t>
            </a:r>
            <a:r>
              <a:rPr lang="de-DE" dirty="0" smtClean="0"/>
              <a:t> </a:t>
            </a:r>
            <a:r>
              <a:rPr lang="de-DE" dirty="0" err="1" smtClean="0"/>
              <a:t>laoreet</a:t>
            </a:r>
            <a:r>
              <a:rPr lang="de-DE" dirty="0" smtClean="0"/>
              <a:t> </a:t>
            </a:r>
            <a:r>
              <a:rPr lang="de-DE" dirty="0" err="1" smtClean="0"/>
              <a:t>rutrum</a:t>
            </a:r>
            <a:r>
              <a:rPr lang="de-DE" dirty="0" smtClean="0"/>
              <a:t> </a:t>
            </a:r>
            <a:r>
              <a:rPr lang="de-DE" dirty="0" err="1" smtClean="0"/>
              <a:t>faucibus</a:t>
            </a:r>
            <a:r>
              <a:rPr lang="de-DE" dirty="0" smtClean="0"/>
              <a:t> </a:t>
            </a:r>
            <a:r>
              <a:rPr lang="de-DE" dirty="0" err="1" smtClean="0"/>
              <a:t>dolor</a:t>
            </a:r>
            <a:endParaRPr lang="de-DE" dirty="0" smtClean="0"/>
          </a:p>
          <a:p>
            <a:r>
              <a:rPr lang="de-DE" dirty="0" smtClean="0"/>
              <a:t>2.3	</a:t>
            </a:r>
            <a:r>
              <a:rPr lang="de-DE" dirty="0" err="1" smtClean="0"/>
              <a:t>Nullam</a:t>
            </a:r>
            <a:r>
              <a:rPr lang="de-DE" dirty="0" smtClean="0"/>
              <a:t> </a:t>
            </a:r>
            <a:r>
              <a:rPr lang="de-DE" dirty="0" err="1" smtClean="0"/>
              <a:t>id</a:t>
            </a:r>
            <a:r>
              <a:rPr lang="de-DE" dirty="0" smtClean="0"/>
              <a:t> </a:t>
            </a:r>
            <a:r>
              <a:rPr lang="de-DE" dirty="0" err="1" smtClean="0"/>
              <a:t>dolor</a:t>
            </a:r>
            <a:r>
              <a:rPr lang="de-DE" dirty="0" smtClean="0"/>
              <a:t> </a:t>
            </a:r>
            <a:r>
              <a:rPr lang="de-DE" dirty="0" err="1" smtClean="0"/>
              <a:t>id</a:t>
            </a:r>
            <a:r>
              <a:rPr lang="de-DE" dirty="0" smtClean="0"/>
              <a:t> </a:t>
            </a:r>
            <a:r>
              <a:rPr lang="de-DE" dirty="0" err="1" smtClean="0"/>
              <a:t>nibh</a:t>
            </a:r>
            <a:r>
              <a:rPr lang="de-DE" dirty="0" smtClean="0"/>
              <a:t> </a:t>
            </a:r>
            <a:r>
              <a:rPr lang="de-DE" dirty="0" err="1" smtClean="0"/>
              <a:t>ultricies</a:t>
            </a:r>
            <a:r>
              <a:rPr lang="de-DE" dirty="0" smtClean="0"/>
              <a:t> </a:t>
            </a:r>
            <a:r>
              <a:rPr lang="de-DE" dirty="0" err="1" smtClean="0"/>
              <a:t>vehicula</a:t>
            </a:r>
            <a:r>
              <a:rPr lang="de-DE" dirty="0" smtClean="0"/>
              <a:t> </a:t>
            </a:r>
            <a:r>
              <a:rPr lang="de-DE" dirty="0" err="1" smtClean="0"/>
              <a:t>ut</a:t>
            </a:r>
            <a:r>
              <a:rPr lang="de-DE" dirty="0" smtClean="0"/>
              <a:t> </a:t>
            </a:r>
            <a:r>
              <a:rPr lang="de-DE" dirty="0" err="1" smtClean="0"/>
              <a:t>id</a:t>
            </a:r>
            <a:r>
              <a:rPr lang="de-DE" dirty="0" smtClean="0"/>
              <a:t> </a:t>
            </a:r>
            <a:r>
              <a:rPr lang="de-DE" dirty="0" err="1" smtClean="0"/>
              <a:t>elit</a:t>
            </a:r>
            <a:endParaRPr lang="de-DE" dirty="0" smtClean="0"/>
          </a:p>
          <a:p>
            <a:r>
              <a:rPr lang="de-DE" dirty="0" smtClean="0"/>
              <a:t>2.4	Maecenas </a:t>
            </a:r>
            <a:r>
              <a:rPr lang="de-DE" dirty="0" err="1" smtClean="0"/>
              <a:t>sed</a:t>
            </a:r>
            <a:r>
              <a:rPr lang="de-DE" dirty="0" smtClean="0"/>
              <a:t> </a:t>
            </a:r>
            <a:r>
              <a:rPr lang="de-DE" dirty="0" err="1" smtClean="0"/>
              <a:t>diam</a:t>
            </a:r>
            <a:r>
              <a:rPr lang="de-DE" dirty="0" smtClean="0"/>
              <a:t> </a:t>
            </a:r>
            <a:r>
              <a:rPr lang="de-DE" dirty="0" err="1" smtClean="0"/>
              <a:t>eget</a:t>
            </a:r>
            <a:r>
              <a:rPr lang="de-DE" dirty="0" smtClean="0"/>
              <a:t> </a:t>
            </a:r>
            <a:r>
              <a:rPr lang="de-DE" dirty="0" err="1" smtClean="0"/>
              <a:t>risus</a:t>
            </a:r>
            <a:r>
              <a:rPr lang="de-DE" dirty="0" smtClean="0"/>
              <a:t> </a:t>
            </a:r>
            <a:r>
              <a:rPr lang="de-DE" dirty="0" err="1" smtClean="0"/>
              <a:t>varius</a:t>
            </a:r>
            <a:r>
              <a:rPr lang="de-DE" dirty="0" smtClean="0"/>
              <a:t> non magna</a:t>
            </a:r>
          </a:p>
          <a:p>
            <a:r>
              <a:rPr lang="de-DE" dirty="0" smtClean="0"/>
              <a:t>2.5	</a:t>
            </a:r>
            <a:r>
              <a:rPr lang="de-DE" dirty="0" err="1" smtClean="0"/>
              <a:t>Donec</a:t>
            </a:r>
            <a:r>
              <a:rPr lang="de-DE" dirty="0" smtClean="0"/>
              <a:t> </a:t>
            </a:r>
            <a:r>
              <a:rPr lang="de-DE" dirty="0" err="1" smtClean="0"/>
              <a:t>ullamcorper</a:t>
            </a:r>
            <a:r>
              <a:rPr lang="de-DE" dirty="0" smtClean="0"/>
              <a:t> </a:t>
            </a:r>
            <a:r>
              <a:rPr lang="de-DE" dirty="0" err="1" smtClean="0"/>
              <a:t>nulla</a:t>
            </a:r>
            <a:r>
              <a:rPr lang="de-DE" dirty="0" smtClean="0"/>
              <a:t> non </a:t>
            </a:r>
            <a:r>
              <a:rPr lang="de-DE" dirty="0" err="1" smtClean="0"/>
              <a:t>metus</a:t>
            </a:r>
            <a:r>
              <a:rPr lang="de-DE" dirty="0" smtClean="0"/>
              <a:t> </a:t>
            </a:r>
            <a:r>
              <a:rPr lang="de-DE" dirty="0" err="1" smtClean="0"/>
              <a:t>auctor</a:t>
            </a:r>
            <a:r>
              <a:rPr lang="de-DE" dirty="0" smtClean="0"/>
              <a:t> </a:t>
            </a:r>
            <a:r>
              <a:rPr lang="de-DE" dirty="0" err="1" smtClean="0"/>
              <a:t>fringilla</a:t>
            </a:r>
            <a:r>
              <a:rPr lang="de-DE" dirty="0" smtClean="0"/>
              <a:t>.</a:t>
            </a:r>
            <a:endParaRPr lang="de-DE" dirty="0"/>
          </a:p>
        </p:txBody>
      </p:sp>
    </p:spTree>
    <p:extLst>
      <p:ext uri="{BB962C8B-B14F-4D97-AF65-F5344CB8AC3E}">
        <p14:creationId xmlns:p14="http://schemas.microsoft.com/office/powerpoint/2010/main" val="25588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3" name="Textplatzhalter 12"/>
          <p:cNvSpPr>
            <a:spLocks noGrp="1"/>
          </p:cNvSpPr>
          <p:nvPr>
            <p:ph type="body" sz="quarter" idx="11"/>
          </p:nvPr>
        </p:nvSpPr>
        <p:spPr>
          <a:xfrm>
            <a:off x="311149" y="1030145"/>
            <a:ext cx="7541377" cy="3439965"/>
          </a:xfrm>
          <a:prstGeom prst="rect">
            <a:avLst/>
          </a:prstGeom>
        </p:spPr>
        <p:txBody>
          <a:bodyPr vert="horz" lIns="0" tIns="0" rIns="0" bIns="0"/>
          <a:lstStyle>
            <a:lvl1pPr marL="0" marR="0" indent="0" algn="l" defTabSz="457200" rtl="0" eaLnBrk="1" fontAlgn="auto" latinLnBrk="0" hangingPunct="1">
              <a:lnSpc>
                <a:spcPct val="100000"/>
              </a:lnSpc>
              <a:spcBef>
                <a:spcPts val="330"/>
              </a:spcBef>
              <a:spcAft>
                <a:spcPts val="0"/>
              </a:spcAft>
              <a:buClrTx/>
              <a:buSzTx/>
              <a:buFont typeface="+mj-lt"/>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endParaRPr lang="de-DE" dirty="0"/>
          </a:p>
        </p:txBody>
      </p:sp>
    </p:spTree>
    <p:extLst>
      <p:ext uri="{BB962C8B-B14F-4D97-AF65-F5344CB8AC3E}">
        <p14:creationId xmlns:p14="http://schemas.microsoft.com/office/powerpoint/2010/main" val="2349801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Headline_1">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a:xfrm>
            <a:off x="306419" y="964229"/>
            <a:ext cx="7546108" cy="456564"/>
          </a:xfrm>
          <a:prstGeom prst="rect">
            <a:avLst/>
          </a:prstGeom>
        </p:spPr>
        <p:txBody>
          <a:bodyPr vert="horz" lIns="0" tIns="0" rIns="0" bIns="0" anchor="b"/>
          <a:lstStyle>
            <a:lvl1pPr marL="0" indent="0">
              <a:buNone/>
              <a:defRPr sz="28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1</a:t>
            </a:r>
          </a:p>
        </p:txBody>
      </p:sp>
      <p:sp>
        <p:nvSpPr>
          <p:cNvPr id="5" name="Textplatzhalter 12"/>
          <p:cNvSpPr>
            <a:spLocks noGrp="1"/>
          </p:cNvSpPr>
          <p:nvPr>
            <p:ph type="body" sz="quarter" idx="11" hasCustomPrompt="1"/>
          </p:nvPr>
        </p:nvSpPr>
        <p:spPr>
          <a:xfrm>
            <a:off x="311150" y="1656000"/>
            <a:ext cx="7541377" cy="3074400"/>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 typeface="Arial"/>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 mi </a:t>
            </a:r>
            <a:r>
              <a:rPr lang="de-DE" dirty="0" err="1"/>
              <a:t>porta</a:t>
            </a:r>
            <a:r>
              <a:rPr lang="de-DE" dirty="0"/>
              <a:t> </a:t>
            </a:r>
            <a:r>
              <a:rPr lang="de-DE" dirty="0" err="1"/>
              <a:t>gravida</a:t>
            </a:r>
            <a:r>
              <a:rPr lang="de-DE" dirty="0"/>
              <a:t> </a:t>
            </a:r>
            <a:r>
              <a:rPr lang="de-DE" dirty="0" err="1"/>
              <a:t>at</a:t>
            </a:r>
            <a:r>
              <a:rPr lang="de-DE" dirty="0"/>
              <a:t> </a:t>
            </a:r>
            <a:r>
              <a:rPr lang="de-DE" dirty="0" err="1"/>
              <a:t>eget</a:t>
            </a:r>
            <a:r>
              <a:rPr lang="de-DE" dirty="0"/>
              <a:t> </a:t>
            </a:r>
            <a:r>
              <a:rPr lang="de-DE" dirty="0" err="1"/>
              <a:t>metus</a:t>
            </a:r>
            <a:r>
              <a:rPr lang="de-DE" dirty="0"/>
              <a:t>.</a:t>
            </a:r>
          </a:p>
          <a:p>
            <a:pPr lvl="0"/>
            <a:endParaRPr lang="de-DE" dirty="0"/>
          </a:p>
          <a:p>
            <a:pPr lvl="0"/>
            <a:r>
              <a:rPr lang="de-DE" dirty="0" err="1"/>
              <a:t>Donec</a:t>
            </a:r>
            <a:r>
              <a:rPr lang="de-DE" dirty="0"/>
              <a:t> </a:t>
            </a:r>
            <a:r>
              <a:rPr lang="de-DE" dirty="0" err="1"/>
              <a:t>ullamcorper</a:t>
            </a:r>
            <a:r>
              <a:rPr lang="de-DE" dirty="0"/>
              <a:t> </a:t>
            </a:r>
            <a:r>
              <a:rPr lang="de-DE" dirty="0" err="1"/>
              <a:t>nulla</a:t>
            </a:r>
            <a:r>
              <a:rPr lang="de-DE" dirty="0"/>
              <a:t> non </a:t>
            </a:r>
            <a:r>
              <a:rPr lang="de-DE" dirty="0" err="1"/>
              <a:t>metus</a:t>
            </a:r>
            <a:r>
              <a:rPr lang="de-DE" dirty="0"/>
              <a:t> </a:t>
            </a:r>
            <a:r>
              <a:rPr lang="de-DE" dirty="0" err="1"/>
              <a:t>auctor</a:t>
            </a:r>
            <a:r>
              <a:rPr lang="de-DE" dirty="0"/>
              <a:t> </a:t>
            </a:r>
            <a:r>
              <a:rPr lang="de-DE" dirty="0" err="1"/>
              <a:t>fringilla</a:t>
            </a:r>
            <a:r>
              <a:rPr lang="de-DE" dirty="0"/>
              <a:t>. </a:t>
            </a:r>
            <a:r>
              <a:rPr lang="de-DE" dirty="0" err="1"/>
              <a:t>Vivamus</a:t>
            </a:r>
            <a:r>
              <a:rPr lang="de-DE" dirty="0"/>
              <a:t> </a:t>
            </a:r>
            <a:r>
              <a:rPr lang="de-DE" dirty="0" err="1"/>
              <a:t>sagittis</a:t>
            </a:r>
            <a:r>
              <a:rPr lang="de-DE" dirty="0"/>
              <a:t> </a:t>
            </a:r>
            <a:r>
              <a:rPr lang="de-DE" dirty="0" err="1"/>
              <a:t>lacus</a:t>
            </a:r>
            <a:r>
              <a:rPr lang="de-DE" dirty="0"/>
              <a:t> </a:t>
            </a:r>
            <a:r>
              <a:rPr lang="de-DE" dirty="0" err="1"/>
              <a:t>vel</a:t>
            </a:r>
            <a:r>
              <a:rPr lang="de-DE" dirty="0"/>
              <a:t> </a:t>
            </a:r>
            <a:r>
              <a:rPr lang="de-DE" dirty="0" err="1"/>
              <a:t>augue</a:t>
            </a:r>
            <a:r>
              <a:rPr lang="de-DE" dirty="0"/>
              <a:t> </a:t>
            </a:r>
            <a:r>
              <a:rPr lang="de-DE" dirty="0" err="1"/>
              <a:t>laoreet</a:t>
            </a:r>
            <a:r>
              <a:rPr lang="de-DE" dirty="0"/>
              <a:t> </a:t>
            </a:r>
            <a:r>
              <a:rPr lang="de-DE" dirty="0" err="1"/>
              <a:t>rutrum</a:t>
            </a:r>
            <a:r>
              <a:rPr lang="de-DE" dirty="0"/>
              <a:t> </a:t>
            </a:r>
            <a:r>
              <a:rPr lang="de-DE" dirty="0" err="1"/>
              <a:t>faucibus</a:t>
            </a:r>
            <a:r>
              <a:rPr lang="de-DE" dirty="0"/>
              <a:t> </a:t>
            </a:r>
            <a:r>
              <a:rPr lang="de-DE" dirty="0" err="1"/>
              <a:t>dolor</a:t>
            </a:r>
            <a:r>
              <a:rPr lang="de-DE" dirty="0"/>
              <a:t> </a:t>
            </a:r>
            <a:r>
              <a:rPr lang="de-DE" dirty="0" err="1"/>
              <a:t>auctor</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sed</a:t>
            </a:r>
            <a:r>
              <a:rPr lang="de-DE" dirty="0"/>
              <a:t> </a:t>
            </a:r>
            <a:r>
              <a:rPr lang="de-DE" dirty="0" err="1"/>
              <a:t>odio</a:t>
            </a:r>
            <a:r>
              <a:rPr lang="de-DE" dirty="0"/>
              <a:t> </a:t>
            </a:r>
            <a:r>
              <a:rPr lang="de-DE" dirty="0" err="1"/>
              <a:t>dui</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id</a:t>
            </a:r>
            <a:r>
              <a:rPr lang="de-DE" dirty="0"/>
              <a:t> </a:t>
            </a:r>
            <a:r>
              <a:rPr lang="de-DE" dirty="0" err="1"/>
              <a:t>elit</a:t>
            </a:r>
            <a:r>
              <a:rPr lang="de-DE" dirty="0"/>
              <a:t> non mi.</a:t>
            </a:r>
          </a:p>
        </p:txBody>
      </p:sp>
    </p:spTree>
    <p:extLst>
      <p:ext uri="{BB962C8B-B14F-4D97-AF65-F5344CB8AC3E}">
        <p14:creationId xmlns:p14="http://schemas.microsoft.com/office/powerpoint/2010/main" val="2737564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Headline_2">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a:xfrm>
            <a:off x="306419" y="945957"/>
            <a:ext cx="7546108" cy="456564"/>
          </a:xfrm>
          <a:prstGeom prst="rect">
            <a:avLst/>
          </a:prstGeom>
        </p:spPr>
        <p:txBody>
          <a:bodyPr vert="horz" lIns="0" tIns="0" rIns="0" bIns="0" anchor="b"/>
          <a:lstStyle>
            <a:lvl1pPr marL="0" indent="0">
              <a:buNone/>
              <a:defRPr sz="20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2</a:t>
            </a:r>
          </a:p>
        </p:txBody>
      </p:sp>
      <p:sp>
        <p:nvSpPr>
          <p:cNvPr id="6" name="Textplatzhalter 12"/>
          <p:cNvSpPr>
            <a:spLocks noGrp="1"/>
          </p:cNvSpPr>
          <p:nvPr>
            <p:ph type="body" sz="quarter" idx="11" hasCustomPrompt="1"/>
          </p:nvPr>
        </p:nvSpPr>
        <p:spPr>
          <a:xfrm>
            <a:off x="311150" y="1656000"/>
            <a:ext cx="7541377" cy="3074400"/>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 typeface="Arial"/>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 mi </a:t>
            </a:r>
            <a:r>
              <a:rPr lang="de-DE" dirty="0" err="1"/>
              <a:t>porta</a:t>
            </a:r>
            <a:r>
              <a:rPr lang="de-DE" dirty="0"/>
              <a:t> </a:t>
            </a:r>
            <a:r>
              <a:rPr lang="de-DE" dirty="0" err="1"/>
              <a:t>gravida</a:t>
            </a:r>
            <a:r>
              <a:rPr lang="de-DE" dirty="0"/>
              <a:t> </a:t>
            </a:r>
            <a:r>
              <a:rPr lang="de-DE" dirty="0" err="1"/>
              <a:t>at</a:t>
            </a:r>
            <a:r>
              <a:rPr lang="de-DE" dirty="0"/>
              <a:t> </a:t>
            </a:r>
            <a:r>
              <a:rPr lang="de-DE" dirty="0" err="1"/>
              <a:t>eget</a:t>
            </a:r>
            <a:r>
              <a:rPr lang="de-DE" dirty="0"/>
              <a:t> </a:t>
            </a:r>
            <a:r>
              <a:rPr lang="de-DE" dirty="0" err="1"/>
              <a:t>metus</a:t>
            </a:r>
            <a:r>
              <a:rPr lang="de-DE" dirty="0"/>
              <a:t>.</a:t>
            </a:r>
          </a:p>
          <a:p>
            <a:pPr lvl="0"/>
            <a:endParaRPr lang="de-DE" dirty="0"/>
          </a:p>
          <a:p>
            <a:pPr lvl="0"/>
            <a:r>
              <a:rPr lang="de-DE" dirty="0" err="1"/>
              <a:t>Donec</a:t>
            </a:r>
            <a:r>
              <a:rPr lang="de-DE" dirty="0"/>
              <a:t> </a:t>
            </a:r>
            <a:r>
              <a:rPr lang="de-DE" dirty="0" err="1"/>
              <a:t>ullamcorper</a:t>
            </a:r>
            <a:r>
              <a:rPr lang="de-DE" dirty="0"/>
              <a:t> </a:t>
            </a:r>
            <a:r>
              <a:rPr lang="de-DE" dirty="0" err="1"/>
              <a:t>nulla</a:t>
            </a:r>
            <a:r>
              <a:rPr lang="de-DE" dirty="0"/>
              <a:t> non </a:t>
            </a:r>
            <a:r>
              <a:rPr lang="de-DE" dirty="0" err="1"/>
              <a:t>metus</a:t>
            </a:r>
            <a:r>
              <a:rPr lang="de-DE" dirty="0"/>
              <a:t> </a:t>
            </a:r>
            <a:r>
              <a:rPr lang="de-DE" dirty="0" err="1"/>
              <a:t>auctor</a:t>
            </a:r>
            <a:r>
              <a:rPr lang="de-DE" dirty="0"/>
              <a:t> </a:t>
            </a:r>
            <a:r>
              <a:rPr lang="de-DE" dirty="0" err="1"/>
              <a:t>fringilla</a:t>
            </a:r>
            <a:r>
              <a:rPr lang="de-DE" dirty="0"/>
              <a:t>. </a:t>
            </a:r>
            <a:r>
              <a:rPr lang="de-DE" dirty="0" err="1"/>
              <a:t>Vivamus</a:t>
            </a:r>
            <a:r>
              <a:rPr lang="de-DE" dirty="0"/>
              <a:t> </a:t>
            </a:r>
            <a:r>
              <a:rPr lang="de-DE" dirty="0" err="1"/>
              <a:t>sagittis</a:t>
            </a:r>
            <a:r>
              <a:rPr lang="de-DE" dirty="0"/>
              <a:t> </a:t>
            </a:r>
            <a:r>
              <a:rPr lang="de-DE" dirty="0" err="1"/>
              <a:t>lacus</a:t>
            </a:r>
            <a:r>
              <a:rPr lang="de-DE" dirty="0"/>
              <a:t> </a:t>
            </a:r>
            <a:r>
              <a:rPr lang="de-DE" dirty="0" err="1"/>
              <a:t>vel</a:t>
            </a:r>
            <a:r>
              <a:rPr lang="de-DE" dirty="0"/>
              <a:t> </a:t>
            </a:r>
            <a:r>
              <a:rPr lang="de-DE" dirty="0" err="1"/>
              <a:t>augue</a:t>
            </a:r>
            <a:r>
              <a:rPr lang="de-DE" dirty="0"/>
              <a:t> </a:t>
            </a:r>
            <a:r>
              <a:rPr lang="de-DE" dirty="0" err="1"/>
              <a:t>laoreet</a:t>
            </a:r>
            <a:r>
              <a:rPr lang="de-DE" dirty="0"/>
              <a:t> </a:t>
            </a:r>
            <a:r>
              <a:rPr lang="de-DE" dirty="0" err="1"/>
              <a:t>rutrum</a:t>
            </a:r>
            <a:r>
              <a:rPr lang="de-DE" dirty="0"/>
              <a:t> </a:t>
            </a:r>
            <a:r>
              <a:rPr lang="de-DE" dirty="0" err="1"/>
              <a:t>faucibus</a:t>
            </a:r>
            <a:r>
              <a:rPr lang="de-DE" dirty="0"/>
              <a:t> </a:t>
            </a:r>
            <a:r>
              <a:rPr lang="de-DE" dirty="0" err="1"/>
              <a:t>dolor</a:t>
            </a:r>
            <a:r>
              <a:rPr lang="de-DE" dirty="0"/>
              <a:t> </a:t>
            </a:r>
            <a:r>
              <a:rPr lang="de-DE" dirty="0" err="1"/>
              <a:t>auctor</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sed</a:t>
            </a:r>
            <a:r>
              <a:rPr lang="de-DE" dirty="0"/>
              <a:t> </a:t>
            </a:r>
            <a:r>
              <a:rPr lang="de-DE" dirty="0" err="1"/>
              <a:t>odio</a:t>
            </a:r>
            <a:r>
              <a:rPr lang="de-DE" dirty="0"/>
              <a:t> </a:t>
            </a:r>
            <a:r>
              <a:rPr lang="de-DE" dirty="0" err="1"/>
              <a:t>dui</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id</a:t>
            </a:r>
            <a:r>
              <a:rPr lang="de-DE" dirty="0"/>
              <a:t> </a:t>
            </a:r>
            <a:r>
              <a:rPr lang="de-DE" dirty="0" err="1"/>
              <a:t>elit</a:t>
            </a:r>
            <a:r>
              <a:rPr lang="de-DE" dirty="0"/>
              <a:t> non mi.</a:t>
            </a:r>
          </a:p>
        </p:txBody>
      </p:sp>
    </p:spTree>
    <p:extLst>
      <p:ext uri="{BB962C8B-B14F-4D97-AF65-F5344CB8AC3E}">
        <p14:creationId xmlns:p14="http://schemas.microsoft.com/office/powerpoint/2010/main" val="3025478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Bild_50_50">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311150" y="1656000"/>
            <a:ext cx="4115521" cy="3115681"/>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Tx/>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 mi </a:t>
            </a:r>
            <a:r>
              <a:rPr lang="de-DE" dirty="0" err="1"/>
              <a:t>porta</a:t>
            </a:r>
            <a:r>
              <a:rPr lang="de-DE" dirty="0"/>
              <a:t> </a:t>
            </a:r>
            <a:r>
              <a:rPr lang="de-DE" dirty="0" err="1"/>
              <a:t>gravida</a:t>
            </a:r>
            <a:r>
              <a:rPr lang="de-DE" dirty="0"/>
              <a:t> </a:t>
            </a:r>
            <a:r>
              <a:rPr lang="de-DE" dirty="0" err="1"/>
              <a:t>at</a:t>
            </a:r>
            <a:r>
              <a:rPr lang="de-DE" dirty="0"/>
              <a:t> </a:t>
            </a:r>
            <a:r>
              <a:rPr lang="de-DE" dirty="0" err="1"/>
              <a:t>eget</a:t>
            </a:r>
            <a:r>
              <a:rPr lang="de-DE" dirty="0"/>
              <a:t> </a:t>
            </a:r>
            <a:r>
              <a:rPr lang="de-DE" dirty="0" err="1"/>
              <a:t>metus</a:t>
            </a:r>
            <a:r>
              <a:rPr lang="de-DE" dirty="0"/>
              <a:t>.</a:t>
            </a:r>
          </a:p>
        </p:txBody>
      </p:sp>
      <p:sp>
        <p:nvSpPr>
          <p:cNvPr id="4" name="Textplatzhalter 3"/>
          <p:cNvSpPr>
            <a:spLocks noGrp="1"/>
          </p:cNvSpPr>
          <p:nvPr>
            <p:ph type="body" sz="quarter" idx="12" hasCustomPrompt="1"/>
          </p:nvPr>
        </p:nvSpPr>
        <p:spPr>
          <a:xfrm>
            <a:off x="306419" y="945957"/>
            <a:ext cx="4120252" cy="456564"/>
          </a:xfrm>
          <a:prstGeom prst="rect">
            <a:avLst/>
          </a:prstGeom>
        </p:spPr>
        <p:txBody>
          <a:bodyPr vert="horz" lIns="0" tIns="0" rIns="0" bIns="0" anchor="b"/>
          <a:lstStyle>
            <a:lvl1pPr marL="0" indent="0">
              <a:buNone/>
              <a:defRPr sz="15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3</a:t>
            </a:r>
          </a:p>
        </p:txBody>
      </p:sp>
      <p:sp>
        <p:nvSpPr>
          <p:cNvPr id="3" name="Bildplatzhalter 2"/>
          <p:cNvSpPr>
            <a:spLocks noGrp="1"/>
          </p:cNvSpPr>
          <p:nvPr>
            <p:ph type="pic" sz="quarter" idx="13" hasCustomPrompt="1"/>
          </p:nvPr>
        </p:nvSpPr>
        <p:spPr>
          <a:xfrm>
            <a:off x="4709905" y="1655999"/>
            <a:ext cx="4129733" cy="2971837"/>
          </a:xfrm>
          <a:prstGeom prst="rect">
            <a:avLst/>
          </a:prstGeom>
        </p:spPr>
        <p:txBody>
          <a:bodyPr vert="horz"/>
          <a:lstStyle>
            <a:lvl1pPr marL="0" indent="0">
              <a:buNone/>
              <a:defRPr sz="1500">
                <a:latin typeface="Arial"/>
                <a:cs typeface="Arial"/>
              </a:defRPr>
            </a:lvl1pPr>
          </a:lstStyle>
          <a:p>
            <a:r>
              <a:rPr lang="de-DE" dirty="0"/>
              <a:t>Bild einfügen</a:t>
            </a:r>
          </a:p>
        </p:txBody>
      </p:sp>
    </p:spTree>
    <p:extLst>
      <p:ext uri="{BB962C8B-B14F-4D97-AF65-F5344CB8AC3E}">
        <p14:creationId xmlns:p14="http://schemas.microsoft.com/office/powerpoint/2010/main" val="211669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gerahmt">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a:xfrm>
            <a:off x="310793" y="1228912"/>
            <a:ext cx="8492298" cy="3357376"/>
          </a:xfrm>
          <a:prstGeom prst="rect">
            <a:avLst/>
          </a:prstGeom>
        </p:spPr>
        <p:txBody>
          <a:bodyPr vert="horz"/>
          <a:lstStyle>
            <a:lvl1pPr marL="0" indent="0">
              <a:buNone/>
              <a:defRPr sz="1500">
                <a:latin typeface="Arial"/>
                <a:cs typeface="Arial"/>
              </a:defRPr>
            </a:lvl1pPr>
          </a:lstStyle>
          <a:p>
            <a:r>
              <a:rPr lang="de-DE" dirty="0"/>
              <a:t>Bild einfügen</a:t>
            </a:r>
          </a:p>
        </p:txBody>
      </p:sp>
    </p:spTree>
    <p:extLst>
      <p:ext uri="{BB962C8B-B14F-4D97-AF65-F5344CB8AC3E}">
        <p14:creationId xmlns:p14="http://schemas.microsoft.com/office/powerpoint/2010/main" val="338466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_vollflächig">
    <p:spTree>
      <p:nvGrpSpPr>
        <p:cNvPr id="1" name=""/>
        <p:cNvGrpSpPr/>
        <p:nvPr/>
      </p:nvGrpSpPr>
      <p:grpSpPr>
        <a:xfrm>
          <a:off x="0" y="0"/>
          <a:ext cx="0" cy="0"/>
          <a:chOff x="0" y="0"/>
          <a:chExt cx="0" cy="0"/>
        </a:xfrm>
      </p:grpSpPr>
      <p:sp>
        <p:nvSpPr>
          <p:cNvPr id="6" name="Bildplatzhalter 2"/>
          <p:cNvSpPr>
            <a:spLocks noGrp="1"/>
          </p:cNvSpPr>
          <p:nvPr>
            <p:ph type="pic" sz="quarter" idx="13" hasCustomPrompt="1"/>
          </p:nvPr>
        </p:nvSpPr>
        <p:spPr>
          <a:xfrm>
            <a:off x="0" y="0"/>
            <a:ext cx="9144000" cy="5143499"/>
          </a:xfrm>
          <a:prstGeom prst="rect">
            <a:avLst/>
          </a:prstGeom>
        </p:spPr>
        <p:txBody>
          <a:bodyPr vert="horz"/>
          <a:lstStyle>
            <a:lvl1pPr marL="0" indent="0">
              <a:buNone/>
              <a:defRPr sz="1500">
                <a:latin typeface="Arial"/>
                <a:cs typeface="Arial"/>
              </a:defRPr>
            </a:lvl1pPr>
          </a:lstStyle>
          <a:p>
            <a:r>
              <a:rPr lang="de-DE" dirty="0"/>
              <a:t>Bild einfügen</a:t>
            </a:r>
          </a:p>
        </p:txBody>
      </p:sp>
    </p:spTree>
    <p:extLst>
      <p:ext uri="{BB962C8B-B14F-4D97-AF65-F5344CB8AC3E}">
        <p14:creationId xmlns:p14="http://schemas.microsoft.com/office/powerpoint/2010/main" val="33846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Tabelle">
    <p:spTree>
      <p:nvGrpSpPr>
        <p:cNvPr id="1" name=""/>
        <p:cNvGrpSpPr/>
        <p:nvPr/>
      </p:nvGrpSpPr>
      <p:grpSpPr>
        <a:xfrm>
          <a:off x="0" y="0"/>
          <a:ext cx="0" cy="0"/>
          <a:chOff x="0" y="0"/>
          <a:chExt cx="0" cy="0"/>
        </a:xfrm>
      </p:grpSpPr>
      <p:sp>
        <p:nvSpPr>
          <p:cNvPr id="5" name="Tabellenplatzhalter 4"/>
          <p:cNvSpPr>
            <a:spLocks noGrp="1"/>
          </p:cNvSpPr>
          <p:nvPr>
            <p:ph type="tbl" sz="quarter" idx="13" hasCustomPrompt="1"/>
          </p:nvPr>
        </p:nvSpPr>
        <p:spPr>
          <a:xfrm>
            <a:off x="3243485" y="1656000"/>
            <a:ext cx="5559606" cy="2971835"/>
          </a:xfrm>
          <a:prstGeom prst="rect">
            <a:avLst/>
          </a:prstGeom>
        </p:spPr>
        <p:txBody>
          <a:bodyPr vert="horz"/>
          <a:lstStyle>
            <a:lvl1pPr marL="0" indent="0">
              <a:buNone/>
              <a:defRPr sz="1500">
                <a:latin typeface="Arial"/>
                <a:cs typeface="Arial"/>
              </a:defRPr>
            </a:lvl1pPr>
          </a:lstStyle>
          <a:p>
            <a:r>
              <a:rPr lang="de-DE" dirty="0"/>
              <a:t>Tabelle einfügen</a:t>
            </a:r>
          </a:p>
        </p:txBody>
      </p:sp>
      <p:sp>
        <p:nvSpPr>
          <p:cNvPr id="10" name="Textplatzhalter 12"/>
          <p:cNvSpPr>
            <a:spLocks noGrp="1"/>
          </p:cNvSpPr>
          <p:nvPr>
            <p:ph type="body" sz="quarter" idx="11" hasCustomPrompt="1"/>
          </p:nvPr>
        </p:nvSpPr>
        <p:spPr>
          <a:xfrm>
            <a:off x="311150" y="1656000"/>
            <a:ext cx="2644533" cy="3115681"/>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Tx/>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a:t>
            </a:r>
          </a:p>
        </p:txBody>
      </p:sp>
      <p:sp>
        <p:nvSpPr>
          <p:cNvPr id="11" name="Textplatzhalter 3"/>
          <p:cNvSpPr>
            <a:spLocks noGrp="1"/>
          </p:cNvSpPr>
          <p:nvPr>
            <p:ph type="body" sz="quarter" idx="12" hasCustomPrompt="1"/>
          </p:nvPr>
        </p:nvSpPr>
        <p:spPr>
          <a:xfrm>
            <a:off x="306419" y="945957"/>
            <a:ext cx="2649264" cy="456564"/>
          </a:xfrm>
          <a:prstGeom prst="rect">
            <a:avLst/>
          </a:prstGeom>
        </p:spPr>
        <p:txBody>
          <a:bodyPr vert="horz" lIns="0" tIns="0" rIns="0" bIns="0" anchor="b"/>
          <a:lstStyle>
            <a:lvl1pPr marL="0" indent="0">
              <a:buNone/>
              <a:defRPr sz="15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3</a:t>
            </a:r>
          </a:p>
        </p:txBody>
      </p:sp>
    </p:spTree>
    <p:extLst>
      <p:ext uri="{BB962C8B-B14F-4D97-AF65-F5344CB8AC3E}">
        <p14:creationId xmlns:p14="http://schemas.microsoft.com/office/powerpoint/2010/main" val="415990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Diagramm">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3243485" y="1656000"/>
            <a:ext cx="5559203" cy="2930287"/>
          </a:xfrm>
          <a:prstGeom prst="rect">
            <a:avLst/>
          </a:prstGeom>
        </p:spPr>
        <p:txBody>
          <a:bodyPr vert="horz"/>
          <a:lstStyle>
            <a:lvl1pPr marL="0" indent="0">
              <a:buNone/>
              <a:defRPr sz="1500" baseline="0">
                <a:latin typeface="Arial"/>
                <a:cs typeface="Arial"/>
              </a:defRPr>
            </a:lvl1pPr>
          </a:lstStyle>
          <a:p>
            <a:r>
              <a:rPr lang="de-DE" dirty="0"/>
              <a:t>Diagramm einfügen</a:t>
            </a:r>
          </a:p>
        </p:txBody>
      </p:sp>
      <p:sp>
        <p:nvSpPr>
          <p:cNvPr id="6" name="Textplatzhalter 12"/>
          <p:cNvSpPr>
            <a:spLocks noGrp="1"/>
          </p:cNvSpPr>
          <p:nvPr>
            <p:ph type="body" sz="quarter" idx="11" hasCustomPrompt="1"/>
          </p:nvPr>
        </p:nvSpPr>
        <p:spPr>
          <a:xfrm>
            <a:off x="311150" y="1656000"/>
            <a:ext cx="2644533" cy="3115681"/>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Tx/>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a:t>
            </a:r>
          </a:p>
        </p:txBody>
      </p:sp>
      <p:sp>
        <p:nvSpPr>
          <p:cNvPr id="7" name="Textplatzhalter 3"/>
          <p:cNvSpPr>
            <a:spLocks noGrp="1"/>
          </p:cNvSpPr>
          <p:nvPr>
            <p:ph type="body" sz="quarter" idx="12" hasCustomPrompt="1"/>
          </p:nvPr>
        </p:nvSpPr>
        <p:spPr>
          <a:xfrm>
            <a:off x="306419" y="945957"/>
            <a:ext cx="2649264" cy="456564"/>
          </a:xfrm>
          <a:prstGeom prst="rect">
            <a:avLst/>
          </a:prstGeom>
        </p:spPr>
        <p:txBody>
          <a:bodyPr vert="horz" lIns="0" tIns="0" rIns="0" bIns="0" anchor="b"/>
          <a:lstStyle>
            <a:lvl1pPr marL="0" indent="0">
              <a:buNone/>
              <a:defRPr sz="15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3</a:t>
            </a:r>
          </a:p>
        </p:txBody>
      </p:sp>
    </p:spTree>
    <p:extLst>
      <p:ext uri="{BB962C8B-B14F-4D97-AF65-F5344CB8AC3E}">
        <p14:creationId xmlns:p14="http://schemas.microsoft.com/office/powerpoint/2010/main" val="410410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FB3AA5-5EB1-4E7D-8D74-B80134E64A20}"/>
              </a:ext>
            </a:extLst>
          </p:cNvPr>
          <p:cNvPicPr>
            <a:picLocks noChangeAspect="1"/>
          </p:cNvPicPr>
          <p:nvPr userDrawn="1"/>
        </p:nvPicPr>
        <p:blipFill>
          <a:blip r:embed="rId12"/>
          <a:stretch>
            <a:fillRect/>
          </a:stretch>
        </p:blipFill>
        <p:spPr>
          <a:xfrm>
            <a:off x="4060" y="0"/>
            <a:ext cx="9135879" cy="5143500"/>
          </a:xfrm>
          <a:prstGeom prst="rect">
            <a:avLst/>
          </a:prstGeom>
        </p:spPr>
      </p:pic>
      <p:cxnSp>
        <p:nvCxnSpPr>
          <p:cNvPr id="7" name="Gerader Verbinder 6"/>
          <p:cNvCxnSpPr/>
          <p:nvPr userDrawn="1"/>
        </p:nvCxnSpPr>
        <p:spPr>
          <a:xfrm>
            <a:off x="327043" y="585535"/>
            <a:ext cx="7058526" cy="1"/>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5" name="Textfeld 4"/>
          <p:cNvSpPr txBox="1"/>
          <p:nvPr userDrawn="1"/>
        </p:nvSpPr>
        <p:spPr>
          <a:xfrm>
            <a:off x="246437" y="4790459"/>
            <a:ext cx="2017395" cy="261610"/>
          </a:xfrm>
          <a:prstGeom prst="rect">
            <a:avLst/>
          </a:prstGeom>
          <a:noFill/>
        </p:spPr>
        <p:txBody>
          <a:bodyPr wrap="square" rtlCol="0">
            <a:spAutoFit/>
          </a:bodyPr>
          <a:lstStyle/>
          <a:p>
            <a:r>
              <a:rPr lang="de-DE" sz="1050" dirty="0" smtClean="0"/>
              <a:t>Anja Thomßen</a:t>
            </a:r>
            <a:endParaRPr lang="de-DE" sz="1050" dirty="0"/>
          </a:p>
        </p:txBody>
      </p:sp>
      <p:sp>
        <p:nvSpPr>
          <p:cNvPr id="10" name="Textfeld 9"/>
          <p:cNvSpPr txBox="1"/>
          <p:nvPr userDrawn="1"/>
        </p:nvSpPr>
        <p:spPr>
          <a:xfrm>
            <a:off x="1962534" y="4790459"/>
            <a:ext cx="3658910" cy="261610"/>
          </a:xfrm>
          <a:prstGeom prst="rect">
            <a:avLst/>
          </a:prstGeom>
          <a:noFill/>
        </p:spPr>
        <p:txBody>
          <a:bodyPr wrap="square" rtlCol="0">
            <a:spAutoFit/>
          </a:bodyPr>
          <a:lstStyle/>
          <a:p>
            <a:r>
              <a:rPr lang="de-DE" sz="1050" kern="1200" dirty="0" smtClean="0">
                <a:solidFill>
                  <a:schemeClr val="tx1"/>
                </a:solidFill>
                <a:latin typeface="+mn-lt"/>
                <a:ea typeface="+mn-ea"/>
                <a:cs typeface="+mn-cs"/>
              </a:rPr>
              <a:t>Amt für regionale Landesentwicklung Weser-Ems</a:t>
            </a:r>
            <a:endParaRPr lang="de-DE" sz="1050" kern="1200" dirty="0">
              <a:solidFill>
                <a:schemeClr val="tx1"/>
              </a:solidFill>
              <a:latin typeface="+mn-lt"/>
              <a:ea typeface="+mn-ea"/>
              <a:cs typeface="+mn-cs"/>
            </a:endParaRPr>
          </a:p>
        </p:txBody>
      </p:sp>
      <p:pic>
        <p:nvPicPr>
          <p:cNvPr id="16" name="Grafik 15">
            <a:extLst>
              <a:ext uri="{FF2B5EF4-FFF2-40B4-BE49-F238E27FC236}">
                <a16:creationId xmlns:a16="http://schemas.microsoft.com/office/drawing/2014/main" id="{1A73B3EC-E96E-4C51-B908-3567FF46CAC7}"/>
              </a:ext>
            </a:extLst>
          </p:cNvPr>
          <p:cNvPicPr>
            <a:picLocks noChangeAspect="1"/>
          </p:cNvPicPr>
          <p:nvPr userDrawn="1"/>
        </p:nvPicPr>
        <p:blipFill>
          <a:blip r:embed="rId13"/>
          <a:stretch>
            <a:fillRect/>
          </a:stretch>
        </p:blipFill>
        <p:spPr>
          <a:xfrm>
            <a:off x="6904277" y="96554"/>
            <a:ext cx="1632419" cy="761480"/>
          </a:xfrm>
          <a:prstGeom prst="rect">
            <a:avLst/>
          </a:prstGeom>
        </p:spPr>
      </p:pic>
      <p:pic>
        <p:nvPicPr>
          <p:cNvPr id="20" name="Grafik 19">
            <a:extLst>
              <a:ext uri="{FF2B5EF4-FFF2-40B4-BE49-F238E27FC236}">
                <a16:creationId xmlns:a16="http://schemas.microsoft.com/office/drawing/2014/main" id="{3A401A66-13D8-44E1-8919-873CE55E7550}"/>
              </a:ext>
            </a:extLst>
          </p:cNvPr>
          <p:cNvPicPr>
            <a:picLocks noChangeAspect="1"/>
          </p:cNvPicPr>
          <p:nvPr userDrawn="1"/>
        </p:nvPicPr>
        <p:blipFill>
          <a:blip r:embed="rId14"/>
          <a:stretch>
            <a:fillRect/>
          </a:stretch>
        </p:blipFill>
        <p:spPr>
          <a:xfrm>
            <a:off x="-4061" y="4594319"/>
            <a:ext cx="9144000" cy="73640"/>
          </a:xfrm>
          <a:prstGeom prst="rect">
            <a:avLst/>
          </a:prstGeom>
        </p:spPr>
      </p:pic>
      <p:sp>
        <p:nvSpPr>
          <p:cNvPr id="27" name="Textfeld 26">
            <a:extLst>
              <a:ext uri="{FF2B5EF4-FFF2-40B4-BE49-F238E27FC236}">
                <a16:creationId xmlns:a16="http://schemas.microsoft.com/office/drawing/2014/main" id="{4BE830C2-1C0F-4296-87D9-D241335703BE}"/>
              </a:ext>
            </a:extLst>
          </p:cNvPr>
          <p:cNvSpPr txBox="1"/>
          <p:nvPr userDrawn="1"/>
        </p:nvSpPr>
        <p:spPr>
          <a:xfrm>
            <a:off x="8027329" y="4702041"/>
            <a:ext cx="854270" cy="92333"/>
          </a:xfrm>
          <a:prstGeom prst="rect">
            <a:avLst/>
          </a:prstGeom>
          <a:noFill/>
        </p:spPr>
        <p:txBody>
          <a:bodyPr wrap="square" lIns="0" tIns="0" rIns="0" bIns="0" rtlCol="0">
            <a:spAutoFit/>
          </a:bodyPr>
          <a:lstStyle/>
          <a:p>
            <a:pPr algn="r"/>
            <a:r>
              <a:rPr lang="de-DE" sz="600" b="0" dirty="0">
                <a:latin typeface="Arial"/>
                <a:cs typeface="Arial"/>
              </a:rPr>
              <a:t>Seite </a:t>
            </a:r>
            <a:fld id="{C128D435-2DEB-E44B-853B-CA96ED83C2C7}" type="slidenum">
              <a:rPr lang="de-DE" sz="600" b="0" smtClean="0">
                <a:latin typeface="Arial"/>
                <a:cs typeface="Arial"/>
              </a:rPr>
              <a:pPr algn="r"/>
              <a:t>‹Nr.›</a:t>
            </a:fld>
            <a:endParaRPr lang="de-DE" sz="600" b="0" dirty="0">
              <a:latin typeface="Arial"/>
              <a:cs typeface="Arial"/>
            </a:endParaRPr>
          </a:p>
        </p:txBody>
      </p:sp>
      <p:sp>
        <p:nvSpPr>
          <p:cNvPr id="3" name="Textfeld 2"/>
          <p:cNvSpPr txBox="1"/>
          <p:nvPr userDrawn="1"/>
        </p:nvSpPr>
        <p:spPr>
          <a:xfrm>
            <a:off x="246437" y="268941"/>
            <a:ext cx="5813703" cy="261610"/>
          </a:xfrm>
          <a:prstGeom prst="rect">
            <a:avLst/>
          </a:prstGeom>
          <a:noFill/>
        </p:spPr>
        <p:txBody>
          <a:bodyPr wrap="square" rtlCol="0">
            <a:spAutoFit/>
          </a:bodyPr>
          <a:lstStyle/>
          <a:p>
            <a:r>
              <a:rPr lang="de-DE" sz="1100" b="1" dirty="0" smtClean="0"/>
              <a:t>Dorfentwicklung „Nördliches </a:t>
            </a:r>
            <a:r>
              <a:rPr lang="de-DE" sz="1100" b="1" dirty="0" err="1" smtClean="0"/>
              <a:t>Südbrookmerland</a:t>
            </a:r>
            <a:r>
              <a:rPr lang="de-DE" sz="1100" b="1" dirty="0" smtClean="0"/>
              <a:t>“</a:t>
            </a:r>
            <a:r>
              <a:rPr lang="de-DE" sz="1100" b="1" baseline="0" dirty="0" smtClean="0"/>
              <a:t>			07.08.2024</a:t>
            </a:r>
            <a:endParaRPr lang="de-DE" sz="1100" b="1" dirty="0"/>
          </a:p>
        </p:txBody>
      </p:sp>
    </p:spTree>
    <p:extLst>
      <p:ext uri="{BB962C8B-B14F-4D97-AF65-F5344CB8AC3E}">
        <p14:creationId xmlns:p14="http://schemas.microsoft.com/office/powerpoint/2010/main" val="2337021680"/>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50" r:id="rId3"/>
    <p:sldLayoutId id="2147483651" r:id="rId4"/>
    <p:sldLayoutId id="2147483654" r:id="rId5"/>
    <p:sldLayoutId id="2147483656" r:id="rId6"/>
    <p:sldLayoutId id="2147483657" r:id="rId7"/>
    <p:sldLayoutId id="2147483658" r:id="rId8"/>
    <p:sldLayoutId id="2147483659" r:id="rId9"/>
    <p:sldLayoutId id="2147483662" r:id="rId10"/>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hyperlink" Target="https://www.ml.niedersachsen.de/startseite/themen/entwicklung_des_landlichen_raums/zile_zuwendungen_zur_integrierten_landlichen_entwicklung/richtlinie-ueber-die-gewaehrung-vonzuwendungen-zur-integrierten-laendlichen-entwicklung-5104.html"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ECBAB813-2151-4A9A-8464-1277F635BA64}"/>
              </a:ext>
            </a:extLst>
          </p:cNvPr>
          <p:cNvSpPr>
            <a:spLocks noGrp="1"/>
          </p:cNvSpPr>
          <p:nvPr>
            <p:ph type="body" sz="quarter" idx="11"/>
          </p:nvPr>
        </p:nvSpPr>
        <p:spPr>
          <a:xfrm>
            <a:off x="2682680" y="393435"/>
            <a:ext cx="6245680" cy="2706953"/>
          </a:xfrm>
        </p:spPr>
        <p:txBody>
          <a:bodyPr/>
          <a:lstStyle/>
          <a:p>
            <a:r>
              <a:rPr lang="de-DE" dirty="0" smtClean="0"/>
              <a:t> </a:t>
            </a:r>
            <a:endParaRPr lang="de-DE" dirty="0"/>
          </a:p>
        </p:txBody>
      </p:sp>
    </p:spTree>
    <p:extLst>
      <p:ext uri="{BB962C8B-B14F-4D97-AF65-F5344CB8AC3E}">
        <p14:creationId xmlns:p14="http://schemas.microsoft.com/office/powerpoint/2010/main" val="1418146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1600" dirty="0" smtClean="0">
                <a:latin typeface="Calibri" panose="020F0502020204030204" pitchFamily="34" charset="0"/>
                <a:cs typeface="Calibri" panose="020F0502020204030204" pitchFamily="34" charset="0"/>
              </a:rPr>
              <a:t>Bewertungsschema (Auszug) </a:t>
            </a:r>
          </a:p>
          <a:p>
            <a:r>
              <a:rPr lang="de-DE" sz="1600" dirty="0" smtClean="0">
                <a:latin typeface="Calibri" panose="020F0502020204030204" pitchFamily="34" charset="0"/>
                <a:cs typeface="Calibri" panose="020F0502020204030204" pitchFamily="34" charset="0"/>
              </a:rPr>
              <a:t>für private DE</a:t>
            </a:r>
          </a:p>
          <a:p>
            <a:endParaRPr lang="de-DE" sz="1600" dirty="0">
              <a:latin typeface="Calibri" panose="020F0502020204030204" pitchFamily="34" charset="0"/>
              <a:cs typeface="Calibri" panose="020F0502020204030204" pitchFamily="34" charset="0"/>
            </a:endParaRPr>
          </a:p>
          <a:p>
            <a:endParaRPr lang="de-DE" dirty="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graphicFrame>
        <p:nvGraphicFramePr>
          <p:cNvPr id="2" name="Objekt 1"/>
          <p:cNvGraphicFramePr>
            <a:graphicFrameLocks noChangeAspect="1"/>
          </p:cNvGraphicFramePr>
          <p:nvPr>
            <p:extLst/>
          </p:nvPr>
        </p:nvGraphicFramePr>
        <p:xfrm>
          <a:off x="2670175" y="73741"/>
          <a:ext cx="3803650" cy="4933335"/>
        </p:xfrm>
        <a:graphic>
          <a:graphicData uri="http://schemas.openxmlformats.org/presentationml/2006/ole">
            <mc:AlternateContent xmlns:mc="http://schemas.openxmlformats.org/markup-compatibility/2006">
              <mc:Choice xmlns:v="urn:schemas-microsoft-com:vml" Requires="v">
                <p:oleObj spid="_x0000_s2057" name="Dokument" r:id="rId3" imgW="6644304" imgH="7099177" progId="Word.Document.12">
                  <p:embed/>
                </p:oleObj>
              </mc:Choice>
              <mc:Fallback>
                <p:oleObj name="Dokument" r:id="rId3" imgW="6644304" imgH="7099177" progId="Word.Document.12">
                  <p:embed/>
                  <p:pic>
                    <p:nvPicPr>
                      <p:cNvPr id="2" name="Objekt 1"/>
                      <p:cNvPicPr/>
                      <p:nvPr/>
                    </p:nvPicPr>
                    <p:blipFill>
                      <a:blip r:embed="rId4"/>
                      <a:stretch>
                        <a:fillRect/>
                      </a:stretch>
                    </p:blipFill>
                    <p:spPr>
                      <a:xfrm>
                        <a:off x="2670175" y="73741"/>
                        <a:ext cx="3803650" cy="4933335"/>
                      </a:xfrm>
                      <a:prstGeom prst="rect">
                        <a:avLst/>
                      </a:prstGeom>
                      <a:pattFill prst="pct5">
                        <a:fgClr>
                          <a:schemeClr val="bg1"/>
                        </a:fgClr>
                        <a:bgClr>
                          <a:schemeClr val="bg1"/>
                        </a:bgClr>
                      </a:pattFill>
                    </p:spPr>
                  </p:pic>
                </p:oleObj>
              </mc:Fallback>
            </mc:AlternateContent>
          </a:graphicData>
        </a:graphic>
      </p:graphicFrame>
    </p:spTree>
    <p:extLst>
      <p:ext uri="{BB962C8B-B14F-4D97-AF65-F5344CB8AC3E}">
        <p14:creationId xmlns:p14="http://schemas.microsoft.com/office/powerpoint/2010/main" val="344664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1600" dirty="0" smtClean="0">
                <a:latin typeface="Calibri" panose="020F0502020204030204" pitchFamily="34" charset="0"/>
                <a:cs typeface="Calibri" panose="020F0502020204030204" pitchFamily="34" charset="0"/>
              </a:rPr>
              <a:t>Weitere Infos:</a:t>
            </a:r>
          </a:p>
          <a:p>
            <a:endParaRPr lang="de-DE" sz="1600" dirty="0">
              <a:latin typeface="Calibri" panose="020F0502020204030204" pitchFamily="34" charset="0"/>
              <a:cs typeface="Calibri" panose="020F0502020204030204" pitchFamily="34" charset="0"/>
            </a:endParaRPr>
          </a:p>
          <a:p>
            <a:endParaRPr lang="de-DE" sz="1600" dirty="0" smtClean="0">
              <a:latin typeface="Calibri" panose="020F0502020204030204" pitchFamily="34" charset="0"/>
              <a:cs typeface="Calibri" panose="020F0502020204030204" pitchFamily="34" charset="0"/>
            </a:endParaRPr>
          </a:p>
          <a:p>
            <a:pPr algn="ctr"/>
            <a:r>
              <a:rPr lang="de-DE" sz="2800" dirty="0" smtClean="0">
                <a:latin typeface="Calibri" panose="020F0502020204030204" pitchFamily="34" charset="0"/>
                <a:cs typeface="Calibri" panose="020F0502020204030204" pitchFamily="34" charset="0"/>
              </a:rPr>
              <a:t>www.ml.niedersachsen.de</a:t>
            </a:r>
          </a:p>
          <a:p>
            <a:endParaRPr lang="de-DE" sz="1600" dirty="0">
              <a:latin typeface="Calibri" panose="020F0502020204030204" pitchFamily="34" charset="0"/>
              <a:cs typeface="Calibri" panose="020F0502020204030204" pitchFamily="34" charset="0"/>
            </a:endParaRPr>
          </a:p>
          <a:p>
            <a:endParaRPr lang="de-DE" dirty="0"/>
          </a:p>
          <a:p>
            <a:r>
              <a:rPr lang="de-DE" dirty="0">
                <a:hlinkClick r:id="rId2"/>
              </a:rPr>
              <a:t>https://</a:t>
            </a:r>
            <a:r>
              <a:rPr lang="de-DE" dirty="0" smtClean="0">
                <a:hlinkClick r:id="rId2"/>
              </a:rPr>
              <a:t>www.ml.niedersachsen.de/startseite/themen/entwicklung_des_landlichen_raums/zile_zuwendungen_zur_integrierten_landlichen_entwicklung/richtlinie-ueber-die-gewaehrung-vonzuwendungen-zur-integrierten-laendlichen-entwicklung-5104.html</a:t>
            </a:r>
            <a:endParaRPr lang="de-DE" dirty="0" smtClean="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spTree>
    <p:extLst>
      <p:ext uri="{BB962C8B-B14F-4D97-AF65-F5344CB8AC3E}">
        <p14:creationId xmlns:p14="http://schemas.microsoft.com/office/powerpoint/2010/main" val="1019400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8823D45-B102-4184-B44F-BC72B4A123B0}"/>
              </a:ext>
            </a:extLst>
          </p:cNvPr>
          <p:cNvSpPr>
            <a:spLocks noGrp="1"/>
          </p:cNvSpPr>
          <p:nvPr>
            <p:ph type="body" sz="quarter" idx="11"/>
          </p:nvPr>
        </p:nvSpPr>
        <p:spPr>
          <a:xfrm>
            <a:off x="316754" y="827648"/>
            <a:ext cx="8701274" cy="3684297"/>
          </a:xfrm>
        </p:spPr>
        <p:txBody>
          <a:bodyPr/>
          <a:lstStyle/>
          <a:p>
            <a:pPr marL="269875" indent="-269875">
              <a:lnSpc>
                <a:spcPct val="80000"/>
              </a:lnSpc>
              <a:defRPr/>
            </a:pPr>
            <a:r>
              <a:rPr lang="de-DE" altLang="de-DE" sz="2800" b="1" u="sng" dirty="0" smtClean="0">
                <a:latin typeface="Calibri" panose="020F0502020204030204" pitchFamily="34" charset="0"/>
                <a:cs typeface="Calibri" panose="020F0502020204030204" pitchFamily="34" charset="0"/>
              </a:rPr>
              <a:t>Was </a:t>
            </a:r>
            <a:r>
              <a:rPr lang="de-DE" altLang="de-DE" sz="2800" b="1" u="sng" dirty="0">
                <a:latin typeface="Calibri" panose="020F0502020204030204" pitchFamily="34" charset="0"/>
                <a:cs typeface="Calibri" panose="020F0502020204030204" pitchFamily="34" charset="0"/>
              </a:rPr>
              <a:t>wird in der Dorfentwicklung gefördert?     </a:t>
            </a:r>
            <a:r>
              <a:rPr lang="de-DE" altLang="de-DE" sz="2800" b="1" u="sng" dirty="0" smtClean="0">
                <a:latin typeface="Calibri" panose="020F0502020204030204" pitchFamily="34" charset="0"/>
                <a:cs typeface="Calibri" panose="020F0502020204030204" pitchFamily="34" charset="0"/>
              </a:rPr>
              <a:t>1/4</a:t>
            </a:r>
            <a:endParaRPr lang="de-DE" altLang="de-DE" sz="2800" b="1" u="sng" dirty="0">
              <a:latin typeface="Calibri" panose="020F0502020204030204" pitchFamily="34" charset="0"/>
              <a:cs typeface="Calibri" panose="020F0502020204030204" pitchFamily="34" charset="0"/>
            </a:endParaRPr>
          </a:p>
          <a:p>
            <a:pPr marL="269875" indent="-269875">
              <a:lnSpc>
                <a:spcPct val="80000"/>
              </a:lnSpc>
              <a:defRPr/>
            </a:pPr>
            <a:endParaRPr lang="de-DE" altLang="de-DE" sz="1800" b="1" dirty="0">
              <a:latin typeface="Calibri" panose="020F0502020204030204" pitchFamily="34" charset="0"/>
              <a:cs typeface="Calibri" panose="020F0502020204030204" pitchFamily="34" charset="0"/>
            </a:endParaRPr>
          </a:p>
          <a:p>
            <a:pPr>
              <a:lnSpc>
                <a:spcPct val="80000"/>
              </a:lnSpc>
              <a:defRPr/>
            </a:pPr>
            <a:r>
              <a:rPr lang="de-DE" altLang="de-DE" sz="1800" dirty="0">
                <a:latin typeface="Calibri" panose="020F0502020204030204" pitchFamily="34" charset="0"/>
                <a:cs typeface="Calibri" panose="020F0502020204030204" pitchFamily="34" charset="0"/>
              </a:rPr>
              <a:t>Gestaltung von dörflichen </a:t>
            </a:r>
            <a:r>
              <a:rPr lang="de-DE" altLang="de-DE" sz="1800" u="sng" dirty="0">
                <a:latin typeface="Calibri" panose="020F0502020204030204" pitchFamily="34" charset="0"/>
                <a:cs typeface="Calibri" panose="020F0502020204030204" pitchFamily="34" charset="0"/>
              </a:rPr>
              <a:t>Plätzen, Wegen und Straßen </a:t>
            </a:r>
            <a:r>
              <a:rPr lang="de-DE" altLang="de-DE" sz="1800" dirty="0">
                <a:latin typeface="Calibri" panose="020F0502020204030204" pitchFamily="34" charset="0"/>
                <a:cs typeface="Calibri" panose="020F0502020204030204" pitchFamily="34" charset="0"/>
              </a:rPr>
              <a:t>nebst zugehörigen </a:t>
            </a:r>
            <a:r>
              <a:rPr lang="de-DE" altLang="de-DE" sz="1800" dirty="0" smtClean="0">
                <a:latin typeface="Calibri" panose="020F0502020204030204" pitchFamily="34" charset="0"/>
                <a:cs typeface="Calibri" panose="020F0502020204030204" pitchFamily="34" charset="0"/>
              </a:rPr>
              <a:t>     </a:t>
            </a:r>
            <a:r>
              <a:rPr lang="de-DE" altLang="de-DE" sz="1800" dirty="0">
                <a:latin typeface="Calibri" panose="020F0502020204030204" pitchFamily="34" charset="0"/>
                <a:cs typeface="Calibri" panose="020F0502020204030204" pitchFamily="34" charset="0"/>
              </a:rPr>
              <a:t>Seitenbereichen, Freiflächen, Ortsränder, einschl. Ausstattung und </a:t>
            </a:r>
            <a:r>
              <a:rPr lang="de-DE" altLang="de-DE" sz="1800" dirty="0" smtClean="0">
                <a:latin typeface="Calibri" panose="020F0502020204030204" pitchFamily="34" charset="0"/>
                <a:cs typeface="Calibri" panose="020F0502020204030204" pitchFamily="34" charset="0"/>
              </a:rPr>
              <a:t>dorfgerechte     </a:t>
            </a:r>
            <a:r>
              <a:rPr lang="de-DE" altLang="de-DE" sz="1800" dirty="0">
                <a:latin typeface="Calibri" panose="020F0502020204030204" pitchFamily="34" charset="0"/>
                <a:cs typeface="Calibri" panose="020F0502020204030204" pitchFamily="34" charset="0"/>
              </a:rPr>
              <a:t>Eingrünung, insbes. zur Innenentwicklung und Aufenthaltsqualität, sowie die </a:t>
            </a:r>
            <a:r>
              <a:rPr lang="de-DE" altLang="de-DE" sz="1800" dirty="0" smtClean="0">
                <a:latin typeface="Calibri" panose="020F0502020204030204" pitchFamily="34" charset="0"/>
                <a:cs typeface="Calibri" panose="020F0502020204030204" pitchFamily="34" charset="0"/>
              </a:rPr>
              <a:t>Verbesserung </a:t>
            </a:r>
            <a:r>
              <a:rPr lang="de-DE" altLang="de-DE" sz="1800" dirty="0">
                <a:latin typeface="Calibri" panose="020F0502020204030204" pitchFamily="34" charset="0"/>
                <a:cs typeface="Calibri" panose="020F0502020204030204" pitchFamily="34" charset="0"/>
              </a:rPr>
              <a:t>innerörtlicher Verkehrsverhältnisse</a:t>
            </a:r>
          </a:p>
          <a:p>
            <a:pPr>
              <a:lnSpc>
                <a:spcPct val="80000"/>
              </a:lnSpc>
              <a:defRPr/>
            </a:pPr>
            <a:endParaRPr lang="de-DE" altLang="de-DE" sz="1800" dirty="0">
              <a:latin typeface="Calibri" panose="020F0502020204030204" pitchFamily="34" charset="0"/>
              <a:cs typeface="Calibri" panose="020F0502020204030204" pitchFamily="34" charset="0"/>
            </a:endParaRPr>
          </a:p>
          <a:p>
            <a:pPr>
              <a:lnSpc>
                <a:spcPct val="80000"/>
              </a:lnSpc>
              <a:defRPr/>
            </a:pPr>
            <a:r>
              <a:rPr lang="de-DE" altLang="de-DE" sz="1800" dirty="0" smtClean="0">
                <a:latin typeface="Calibri" panose="020F0502020204030204" pitchFamily="34" charset="0"/>
                <a:cs typeface="Calibri" panose="020F0502020204030204" pitchFamily="34" charset="0"/>
              </a:rPr>
              <a:t>Verbesserung </a:t>
            </a:r>
            <a:r>
              <a:rPr lang="de-DE" altLang="de-DE" sz="1800" dirty="0">
                <a:latin typeface="Calibri" panose="020F0502020204030204" pitchFamily="34" charset="0"/>
                <a:cs typeface="Calibri" panose="020F0502020204030204" pitchFamily="34" charset="0"/>
              </a:rPr>
              <a:t>der </a:t>
            </a:r>
            <a:r>
              <a:rPr lang="de-DE" altLang="de-DE" sz="1800" u="sng" dirty="0">
                <a:latin typeface="Calibri" panose="020F0502020204030204" pitchFamily="34" charset="0"/>
                <a:cs typeface="Calibri" panose="020F0502020204030204" pitchFamily="34" charset="0"/>
              </a:rPr>
              <a:t>Aufenthaltsqualität von Straßen und </a:t>
            </a:r>
            <a:r>
              <a:rPr lang="de-DE" altLang="de-DE" sz="1800" u="sng" dirty="0" smtClean="0">
                <a:latin typeface="Calibri" panose="020F0502020204030204" pitchFamily="34" charset="0"/>
                <a:cs typeface="Calibri" panose="020F0502020204030204" pitchFamily="34" charset="0"/>
              </a:rPr>
              <a:t>Plätzen</a:t>
            </a:r>
            <a:r>
              <a:rPr lang="de-DE" altLang="de-DE" sz="1800" dirty="0" smtClean="0">
                <a:latin typeface="Calibri" panose="020F0502020204030204" pitchFamily="34" charset="0"/>
                <a:cs typeface="Calibri" panose="020F0502020204030204" pitchFamily="34" charset="0"/>
              </a:rPr>
              <a:t> </a:t>
            </a:r>
            <a:r>
              <a:rPr lang="de-DE" altLang="de-DE" sz="1800" dirty="0">
                <a:latin typeface="Calibri" panose="020F0502020204030204" pitchFamily="34" charset="0"/>
                <a:cs typeface="Calibri" panose="020F0502020204030204" pitchFamily="34" charset="0"/>
              </a:rPr>
              <a:t>(Gestaltung, Rückbau, Verkehrsberuhigung, Wiederherstellung von Klinkerstraßen,….) </a:t>
            </a:r>
          </a:p>
          <a:p>
            <a:pPr marL="285750" indent="-285750">
              <a:buFont typeface="Wingdings" panose="05000000000000000000" pitchFamily="2" charset="2"/>
              <a:buChar char="Ø"/>
            </a:pPr>
            <a:endParaRPr lang="de-DE" sz="1800" dirty="0"/>
          </a:p>
          <a:p>
            <a:pPr marL="0" lvl="1">
              <a:lnSpc>
                <a:spcPct val="80000"/>
              </a:lnSpc>
              <a:defRPr/>
            </a:pPr>
            <a:r>
              <a:rPr lang="de-DE" altLang="de-DE" sz="1800" dirty="0">
                <a:solidFill>
                  <a:schemeClr val="accent2"/>
                </a:solidFill>
              </a:rPr>
              <a:t> </a:t>
            </a:r>
            <a:r>
              <a:rPr lang="de-DE" sz="1800" dirty="0">
                <a:solidFill>
                  <a:srgbClr val="000000"/>
                </a:solidFill>
                <a:latin typeface="Calibri" panose="020F0502020204030204" pitchFamily="34" charset="0"/>
                <a:ea typeface="Times New Roman"/>
                <a:cs typeface="Calibri" panose="020F0502020204030204" pitchFamily="34" charset="0"/>
              </a:rPr>
              <a:t>die Schaffung, die Erhaltung, die Verbesserung und der Ausbau von </a:t>
            </a:r>
            <a:r>
              <a:rPr lang="de-DE" sz="1800" u="sng" dirty="0">
                <a:solidFill>
                  <a:srgbClr val="000000"/>
                </a:solidFill>
                <a:latin typeface="Calibri" panose="020F0502020204030204" pitchFamily="34" charset="0"/>
                <a:ea typeface="Times New Roman"/>
                <a:cs typeface="Calibri" panose="020F0502020204030204" pitchFamily="34" charset="0"/>
              </a:rPr>
              <a:t>Freizeit- und Naherholungseinrichtungen</a:t>
            </a:r>
            <a:r>
              <a:rPr lang="de-DE" sz="1800" dirty="0">
                <a:solidFill>
                  <a:srgbClr val="000000"/>
                </a:solidFill>
                <a:latin typeface="Calibri" panose="020F0502020204030204" pitchFamily="34" charset="0"/>
                <a:ea typeface="Times New Roman"/>
                <a:cs typeface="Calibri" panose="020F0502020204030204" pitchFamily="34" charset="0"/>
              </a:rPr>
              <a:t> einschließlich Sportstätten der örtlichen Bevölkerung;</a:t>
            </a:r>
          </a:p>
          <a:p>
            <a:pPr marL="0" lvl="1">
              <a:lnSpc>
                <a:spcPct val="80000"/>
              </a:lnSpc>
              <a:defRPr/>
            </a:pPr>
            <a:r>
              <a:rPr lang="de-DE" altLang="de-DE" sz="1800" dirty="0" smtClean="0">
                <a:solidFill>
                  <a:schemeClr val="accent2"/>
                </a:solidFill>
                <a:latin typeface="Calibri" panose="020F0502020204030204" pitchFamily="34" charset="0"/>
                <a:cs typeface="Calibri" panose="020F0502020204030204" pitchFamily="34" charset="0"/>
              </a:rPr>
              <a:t>  </a:t>
            </a:r>
            <a:endParaRPr lang="de-DE"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5916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328705" y="809625"/>
            <a:ext cx="8296183" cy="3660485"/>
          </a:xfrm>
        </p:spPr>
        <p:txBody>
          <a:bodyPr/>
          <a:lstStyle/>
          <a:p>
            <a:pPr>
              <a:spcAft>
                <a:spcPts val="720"/>
              </a:spcAft>
              <a:buSzPts val="1000"/>
              <a:tabLst>
                <a:tab pos="228600" algn="l"/>
              </a:tabLst>
              <a:defRPr/>
            </a:pPr>
            <a:r>
              <a:rPr lang="de-DE" sz="2800" b="1" u="sng" dirty="0">
                <a:solidFill>
                  <a:srgbClr val="000000"/>
                </a:solidFill>
                <a:latin typeface="Calibri" panose="020F0502020204030204" pitchFamily="34" charset="0"/>
                <a:ea typeface="Times New Roman"/>
                <a:cs typeface="Calibri" panose="020F0502020204030204" pitchFamily="34" charset="0"/>
              </a:rPr>
              <a:t>Was 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2/4</a:t>
            </a:r>
            <a:endParaRPr lang="de-DE" sz="28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1800" dirty="0" smtClean="0">
                <a:solidFill>
                  <a:srgbClr val="000000"/>
                </a:solidFill>
                <a:latin typeface="Calibri" panose="020F0502020204030204" pitchFamily="34" charset="0"/>
                <a:ea typeface="Times New Roman"/>
                <a:cs typeface="Calibri" panose="020F0502020204030204" pitchFamily="34" charset="0"/>
              </a:rPr>
              <a:t>die </a:t>
            </a:r>
            <a:r>
              <a:rPr lang="de-DE" sz="1800" dirty="0">
                <a:solidFill>
                  <a:srgbClr val="000000"/>
                </a:solidFill>
                <a:latin typeface="Calibri" panose="020F0502020204030204" pitchFamily="34" charset="0"/>
                <a:ea typeface="Times New Roman"/>
                <a:cs typeface="Calibri" panose="020F0502020204030204" pitchFamily="34" charset="0"/>
              </a:rPr>
              <a:t>Schaffung, die Erhaltung und den Ausbau dorfgemäßer </a:t>
            </a:r>
            <a:r>
              <a:rPr lang="de-DE" sz="1800" u="sng" dirty="0">
                <a:solidFill>
                  <a:srgbClr val="000000"/>
                </a:solidFill>
                <a:latin typeface="Calibri" panose="020F0502020204030204" pitchFamily="34" charset="0"/>
                <a:ea typeface="Times New Roman"/>
                <a:cs typeface="Calibri" panose="020F0502020204030204" pitchFamily="34" charset="0"/>
              </a:rPr>
              <a:t>Gemeinschaftseinrichtungen</a:t>
            </a:r>
            <a:r>
              <a:rPr lang="de-DE" sz="1800" dirty="0">
                <a:solidFill>
                  <a:srgbClr val="000000"/>
                </a:solidFill>
                <a:latin typeface="Calibri" panose="020F0502020204030204" pitchFamily="34" charset="0"/>
                <a:ea typeface="Times New Roman"/>
                <a:cs typeface="Calibri" panose="020F0502020204030204" pitchFamily="34" charset="0"/>
              </a:rPr>
              <a:t> einschließlich der gestalterischen Anpassung an das Ortsbild; </a:t>
            </a:r>
            <a:endParaRPr lang="de-DE" sz="1800" dirty="0" smtClean="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endParaRPr lang="de-DE" sz="1800"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1800" dirty="0" smtClean="0">
                <a:solidFill>
                  <a:srgbClr val="000000"/>
                </a:solidFill>
                <a:latin typeface="Calibri" panose="020F0502020204030204" pitchFamily="34" charset="0"/>
                <a:ea typeface="Times New Roman"/>
                <a:cs typeface="Calibri" panose="020F0502020204030204" pitchFamily="34" charset="0"/>
              </a:rPr>
              <a:t>die </a:t>
            </a:r>
            <a:r>
              <a:rPr lang="de-DE" sz="1800" dirty="0">
                <a:solidFill>
                  <a:srgbClr val="000000"/>
                </a:solidFill>
                <a:latin typeface="Calibri" panose="020F0502020204030204" pitchFamily="34" charset="0"/>
                <a:ea typeface="Times New Roman"/>
                <a:cs typeface="Calibri" panose="020F0502020204030204" pitchFamily="34" charset="0"/>
              </a:rPr>
              <a:t>Schaffung, die Erhaltung und den Ausbau von </a:t>
            </a:r>
            <a:r>
              <a:rPr lang="de-DE" sz="1800" u="sng" dirty="0">
                <a:solidFill>
                  <a:srgbClr val="000000"/>
                </a:solidFill>
                <a:latin typeface="Calibri" panose="020F0502020204030204" pitchFamily="34" charset="0"/>
                <a:ea typeface="Times New Roman"/>
                <a:cs typeface="Calibri" panose="020F0502020204030204" pitchFamily="34" charset="0"/>
              </a:rPr>
              <a:t>Mehrfunktionshäusern</a:t>
            </a:r>
            <a:r>
              <a:rPr lang="de-DE" sz="1800" dirty="0">
                <a:solidFill>
                  <a:srgbClr val="000000"/>
                </a:solidFill>
                <a:latin typeface="Calibri" panose="020F0502020204030204" pitchFamily="34" charset="0"/>
                <a:ea typeface="Times New Roman"/>
                <a:cs typeface="Calibri" panose="020F0502020204030204" pitchFamily="34" charset="0"/>
              </a:rPr>
              <a:t>, von Räumen zur gemeinschaftlichen Nutzung sowie von Co-Working Spaces einschließlich der gestalterischen Anpassung an das Ortsbild; </a:t>
            </a:r>
          </a:p>
          <a:p>
            <a:endParaRPr lang="de-DE" sz="1800" dirty="0"/>
          </a:p>
        </p:txBody>
      </p:sp>
    </p:spTree>
    <p:extLst>
      <p:ext uri="{BB962C8B-B14F-4D97-AF65-F5344CB8AC3E}">
        <p14:creationId xmlns:p14="http://schemas.microsoft.com/office/powerpoint/2010/main" val="18636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322729" y="663388"/>
            <a:ext cx="8582212" cy="3854534"/>
          </a:xfrm>
        </p:spPr>
        <p:txBody>
          <a:bodyPr/>
          <a:lstStyle/>
          <a:p>
            <a:pPr>
              <a:spcAft>
                <a:spcPts val="720"/>
              </a:spcAft>
              <a:buSzPts val="1000"/>
              <a:tabLst>
                <a:tab pos="228600" algn="l"/>
              </a:tabLst>
              <a:defRPr/>
            </a:pPr>
            <a:r>
              <a:rPr lang="de-DE" sz="2800" b="1" u="sng" dirty="0">
                <a:solidFill>
                  <a:srgbClr val="000000"/>
                </a:solidFill>
                <a:latin typeface="Calibri" panose="020F0502020204030204" pitchFamily="34" charset="0"/>
                <a:ea typeface="Times New Roman"/>
                <a:cs typeface="Calibri" panose="020F0502020204030204" pitchFamily="34" charset="0"/>
              </a:rPr>
              <a:t>Was 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3/4</a:t>
            </a:r>
            <a:endParaRPr lang="de-DE" sz="28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1800" dirty="0">
                <a:solidFill>
                  <a:srgbClr val="000000"/>
                </a:solidFill>
                <a:latin typeface="Calibri" panose="020F0502020204030204" pitchFamily="34" charset="0"/>
                <a:ea typeface="Times New Roman"/>
                <a:cs typeface="Calibri" panose="020F0502020204030204" pitchFamily="34" charset="0"/>
              </a:rPr>
              <a:t>die </a:t>
            </a:r>
            <a:r>
              <a:rPr lang="de-DE" sz="1800" u="sng" dirty="0">
                <a:solidFill>
                  <a:srgbClr val="000000"/>
                </a:solidFill>
                <a:latin typeface="Calibri" panose="020F0502020204030204" pitchFamily="34" charset="0"/>
                <a:ea typeface="Times New Roman"/>
                <a:cs typeface="Calibri" panose="020F0502020204030204" pitchFamily="34" charset="0"/>
              </a:rPr>
              <a:t>Erhaltung und die Gestaltung </a:t>
            </a:r>
            <a:r>
              <a:rPr lang="de-DE" sz="1800" dirty="0">
                <a:solidFill>
                  <a:srgbClr val="000000"/>
                </a:solidFill>
                <a:latin typeface="Calibri" panose="020F0502020204030204" pitchFamily="34" charset="0"/>
                <a:ea typeface="Times New Roman"/>
                <a:cs typeface="Calibri" panose="020F0502020204030204" pitchFamily="34" charset="0"/>
              </a:rPr>
              <a:t>von </a:t>
            </a:r>
            <a:r>
              <a:rPr lang="de-DE" sz="1800" u="sng" dirty="0">
                <a:solidFill>
                  <a:srgbClr val="000000"/>
                </a:solidFill>
                <a:latin typeface="Calibri" panose="020F0502020204030204" pitchFamily="34" charset="0"/>
                <a:ea typeface="Times New Roman"/>
                <a:cs typeface="Calibri" panose="020F0502020204030204" pitchFamily="34" charset="0"/>
              </a:rPr>
              <a:t>ortsbildprägender oder landschaftstypischer Bausubstanz</a:t>
            </a:r>
            <a:r>
              <a:rPr lang="de-DE" sz="1800" dirty="0">
                <a:solidFill>
                  <a:srgbClr val="000000"/>
                </a:solidFill>
                <a:latin typeface="Calibri" panose="020F0502020204030204" pitchFamily="34" charset="0"/>
                <a:ea typeface="Times New Roman"/>
                <a:cs typeface="Calibri" panose="020F0502020204030204" pitchFamily="34" charset="0"/>
              </a:rPr>
              <a:t> sowie deren Umgestaltung hin zu einem ortsbildprägenden oder landschaftstypischen Erscheinungsbild einschließlich der dazugehörigen Hof-, Garten- und Grünflächen;</a:t>
            </a:r>
          </a:p>
          <a:p>
            <a:pPr>
              <a:spcAft>
                <a:spcPts val="720"/>
              </a:spcAft>
              <a:buSzPts val="1000"/>
              <a:tabLst>
                <a:tab pos="228600" algn="l"/>
              </a:tabLst>
              <a:defRPr/>
            </a:pPr>
            <a:r>
              <a:rPr lang="de-DE" sz="1800" dirty="0" smtClean="0">
                <a:solidFill>
                  <a:srgbClr val="000000"/>
                </a:solidFill>
                <a:latin typeface="Calibri" panose="020F0502020204030204" pitchFamily="34" charset="0"/>
                <a:ea typeface="Times New Roman"/>
                <a:cs typeface="Calibri" panose="020F0502020204030204" pitchFamily="34" charset="0"/>
              </a:rPr>
              <a:t>die </a:t>
            </a:r>
            <a:r>
              <a:rPr lang="de-DE" sz="1800" u="sng" dirty="0">
                <a:solidFill>
                  <a:srgbClr val="000000"/>
                </a:solidFill>
                <a:latin typeface="Calibri" panose="020F0502020204030204" pitchFamily="34" charset="0"/>
                <a:ea typeface="Times New Roman"/>
                <a:cs typeface="Calibri" panose="020F0502020204030204" pitchFamily="34" charset="0"/>
              </a:rPr>
              <a:t>Umnutzung der Bausubstanz land- und fortwirtschaftlicher Betriebe</a:t>
            </a:r>
            <a:r>
              <a:rPr lang="de-DE" sz="1800" dirty="0">
                <a:solidFill>
                  <a:srgbClr val="000000"/>
                </a:solidFill>
                <a:latin typeface="Calibri" panose="020F0502020204030204" pitchFamily="34" charset="0"/>
                <a:ea typeface="Times New Roman"/>
                <a:cs typeface="Calibri" panose="020F0502020204030204" pitchFamily="34" charset="0"/>
              </a:rPr>
              <a:t> </a:t>
            </a:r>
            <a:r>
              <a:rPr lang="de-DE" sz="1800" dirty="0" smtClean="0">
                <a:solidFill>
                  <a:srgbClr val="000000"/>
                </a:solidFill>
                <a:latin typeface="Calibri" panose="020F0502020204030204" pitchFamily="34" charset="0"/>
                <a:ea typeface="Times New Roman"/>
                <a:cs typeface="Calibri" panose="020F0502020204030204" pitchFamily="34" charset="0"/>
              </a:rPr>
              <a:t>einschließlich der </a:t>
            </a:r>
            <a:r>
              <a:rPr lang="de-DE" sz="1800" dirty="0">
                <a:solidFill>
                  <a:srgbClr val="000000"/>
                </a:solidFill>
                <a:latin typeface="Calibri" panose="020F0502020204030204" pitchFamily="34" charset="0"/>
                <a:ea typeface="Times New Roman"/>
                <a:cs typeface="Calibri" panose="020F0502020204030204" pitchFamily="34" charset="0"/>
              </a:rPr>
              <a:t>gestalterischer Anpassung an das Ortsbild;</a:t>
            </a:r>
          </a:p>
          <a:p>
            <a:pPr>
              <a:spcAft>
                <a:spcPts val="720"/>
              </a:spcAft>
              <a:buSzPts val="1000"/>
              <a:tabLst>
                <a:tab pos="228600" algn="l"/>
              </a:tabLst>
              <a:defRPr/>
            </a:pPr>
            <a:r>
              <a:rPr lang="de-DE" sz="1800" dirty="0" smtClean="0">
                <a:solidFill>
                  <a:srgbClr val="000000"/>
                </a:solidFill>
                <a:latin typeface="Calibri" panose="020F0502020204030204" pitchFamily="34" charset="0"/>
                <a:ea typeface="Times New Roman"/>
                <a:cs typeface="Calibri" panose="020F0502020204030204" pitchFamily="34" charset="0"/>
              </a:rPr>
              <a:t>die </a:t>
            </a:r>
            <a:r>
              <a:rPr lang="de-DE" sz="1800" u="sng" dirty="0">
                <a:solidFill>
                  <a:srgbClr val="000000"/>
                </a:solidFill>
                <a:latin typeface="Calibri" panose="020F0502020204030204" pitchFamily="34" charset="0"/>
                <a:ea typeface="Times New Roman"/>
                <a:cs typeface="Calibri" panose="020F0502020204030204" pitchFamily="34" charset="0"/>
              </a:rPr>
              <a:t>Umnutzung ortsbildprägender</a:t>
            </a:r>
            <a:r>
              <a:rPr lang="de-DE" sz="1800" dirty="0">
                <a:solidFill>
                  <a:srgbClr val="000000"/>
                </a:solidFill>
                <a:latin typeface="Calibri" panose="020F0502020204030204" pitchFamily="34" charset="0"/>
                <a:ea typeface="Times New Roman"/>
                <a:cs typeface="Calibri" panose="020F0502020204030204" pitchFamily="34" charset="0"/>
              </a:rPr>
              <a:t> oder landschaftstypischer </a:t>
            </a:r>
            <a:r>
              <a:rPr lang="de-DE" sz="1800" u="sng" dirty="0">
                <a:solidFill>
                  <a:srgbClr val="000000"/>
                </a:solidFill>
                <a:latin typeface="Calibri" panose="020F0502020204030204" pitchFamily="34" charset="0"/>
                <a:ea typeface="Times New Roman"/>
                <a:cs typeface="Calibri" panose="020F0502020204030204" pitchFamily="34" charset="0"/>
              </a:rPr>
              <a:t>Bausubstanz</a:t>
            </a:r>
            <a:r>
              <a:rPr lang="de-DE" sz="1800" dirty="0">
                <a:solidFill>
                  <a:srgbClr val="000000"/>
                </a:solidFill>
                <a:latin typeface="Calibri" panose="020F0502020204030204" pitchFamily="34" charset="0"/>
                <a:ea typeface="Times New Roman"/>
                <a:cs typeface="Calibri" panose="020F0502020204030204" pitchFamily="34" charset="0"/>
              </a:rPr>
              <a:t>, vor allem zur Innenentwicklung, </a:t>
            </a:r>
            <a:r>
              <a:rPr lang="de-DE" sz="1800" dirty="0" smtClean="0">
                <a:solidFill>
                  <a:srgbClr val="000000"/>
                </a:solidFill>
                <a:latin typeface="Calibri" panose="020F0502020204030204" pitchFamily="34" charset="0"/>
                <a:ea typeface="Times New Roman"/>
                <a:cs typeface="Calibri" panose="020F0502020204030204" pitchFamily="34" charset="0"/>
              </a:rPr>
              <a:t>einschließlich der gestalterischen </a:t>
            </a:r>
            <a:r>
              <a:rPr lang="de-DE" sz="1800" dirty="0">
                <a:solidFill>
                  <a:srgbClr val="000000"/>
                </a:solidFill>
                <a:latin typeface="Calibri" panose="020F0502020204030204" pitchFamily="34" charset="0"/>
                <a:ea typeface="Times New Roman"/>
                <a:cs typeface="Calibri" panose="020F0502020204030204" pitchFamily="34" charset="0"/>
              </a:rPr>
              <a:t>Anpassung an das Ortsbild; </a:t>
            </a:r>
          </a:p>
          <a:p>
            <a:pPr>
              <a:spcAft>
                <a:spcPts val="720"/>
              </a:spcAft>
              <a:buSzPts val="1000"/>
              <a:tabLst>
                <a:tab pos="228600" algn="l"/>
              </a:tabLst>
              <a:defRPr/>
            </a:pPr>
            <a:r>
              <a:rPr lang="de-DE" sz="1800" dirty="0" smtClean="0">
                <a:solidFill>
                  <a:srgbClr val="000000"/>
                </a:solidFill>
                <a:latin typeface="Calibri" panose="020F0502020204030204" pitchFamily="34" charset="0"/>
                <a:ea typeface="Times New Roman"/>
                <a:cs typeface="Calibri" panose="020F0502020204030204" pitchFamily="34" charset="0"/>
              </a:rPr>
              <a:t>die </a:t>
            </a:r>
            <a:r>
              <a:rPr lang="de-DE" sz="1800" u="sng" dirty="0">
                <a:solidFill>
                  <a:srgbClr val="000000"/>
                </a:solidFill>
                <a:latin typeface="Calibri" panose="020F0502020204030204" pitchFamily="34" charset="0"/>
                <a:ea typeface="Times New Roman"/>
                <a:cs typeface="Calibri" panose="020F0502020204030204" pitchFamily="34" charset="0"/>
              </a:rPr>
              <a:t>Revitalisierung</a:t>
            </a:r>
            <a:r>
              <a:rPr lang="de-DE" sz="1800" dirty="0">
                <a:solidFill>
                  <a:srgbClr val="000000"/>
                </a:solidFill>
                <a:latin typeface="Calibri" panose="020F0502020204030204" pitchFamily="34" charset="0"/>
                <a:ea typeface="Times New Roman"/>
                <a:cs typeface="Calibri" panose="020F0502020204030204" pitchFamily="34" charset="0"/>
              </a:rPr>
              <a:t> </a:t>
            </a:r>
            <a:r>
              <a:rPr lang="de-DE" sz="1800" dirty="0" smtClean="0">
                <a:solidFill>
                  <a:srgbClr val="000000"/>
                </a:solidFill>
                <a:latin typeface="Calibri" panose="020F0502020204030204" pitchFamily="34" charset="0"/>
                <a:ea typeface="Times New Roman"/>
                <a:cs typeface="Calibri" panose="020F0502020204030204" pitchFamily="34" charset="0"/>
              </a:rPr>
              <a:t>ungenutzter </a:t>
            </a:r>
            <a:r>
              <a:rPr lang="de-DE" sz="1800" dirty="0">
                <a:solidFill>
                  <a:srgbClr val="000000"/>
                </a:solidFill>
                <a:latin typeface="Calibri" panose="020F0502020204030204" pitchFamily="34" charset="0"/>
                <a:ea typeface="Times New Roman"/>
                <a:cs typeface="Calibri" panose="020F0502020204030204" pitchFamily="34" charset="0"/>
              </a:rPr>
              <a:t>und leerstehender, ortsbildprägender oder landschaftstypischer Bausubstanz, vor allem zur Innenentwicklung, </a:t>
            </a:r>
            <a:r>
              <a:rPr lang="de-DE" sz="1800" dirty="0" smtClean="0">
                <a:solidFill>
                  <a:srgbClr val="000000"/>
                </a:solidFill>
                <a:latin typeface="Calibri" panose="020F0502020204030204" pitchFamily="34" charset="0"/>
                <a:ea typeface="Times New Roman"/>
                <a:cs typeface="Calibri" panose="020F0502020204030204" pitchFamily="34" charset="0"/>
              </a:rPr>
              <a:t>einschließlich der gestalterischen </a:t>
            </a:r>
            <a:r>
              <a:rPr lang="de-DE" sz="1800" dirty="0">
                <a:solidFill>
                  <a:srgbClr val="000000"/>
                </a:solidFill>
                <a:latin typeface="Calibri" panose="020F0502020204030204" pitchFamily="34" charset="0"/>
                <a:ea typeface="Times New Roman"/>
                <a:cs typeface="Calibri" panose="020F0502020204030204" pitchFamily="34" charset="0"/>
              </a:rPr>
              <a:t>Anpassung an das Ortsbild</a:t>
            </a:r>
          </a:p>
          <a:p>
            <a:endParaRPr lang="de-DE" sz="1800" dirty="0"/>
          </a:p>
        </p:txBody>
      </p:sp>
    </p:spTree>
    <p:extLst>
      <p:ext uri="{BB962C8B-B14F-4D97-AF65-F5344CB8AC3E}">
        <p14:creationId xmlns:p14="http://schemas.microsoft.com/office/powerpoint/2010/main" val="1102778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316753" y="723154"/>
            <a:ext cx="8761505" cy="3962112"/>
          </a:xfrm>
        </p:spPr>
        <p:txBody>
          <a:bodyPr/>
          <a:lstStyle/>
          <a:p>
            <a:pPr>
              <a:spcAft>
                <a:spcPts val="720"/>
              </a:spcAft>
              <a:buSzPts val="1000"/>
              <a:tabLst>
                <a:tab pos="228600" algn="l"/>
              </a:tabLst>
              <a:defRPr/>
            </a:pPr>
            <a:r>
              <a:rPr lang="de-DE" sz="2800" b="1" u="sng" dirty="0" smtClean="0">
                <a:solidFill>
                  <a:srgbClr val="000000"/>
                </a:solidFill>
                <a:latin typeface="Calibri" panose="020F0502020204030204" pitchFamily="34" charset="0"/>
                <a:ea typeface="Times New Roman"/>
                <a:cs typeface="Calibri" panose="020F0502020204030204" pitchFamily="34" charset="0"/>
              </a:rPr>
              <a:t>Was </a:t>
            </a:r>
            <a:r>
              <a:rPr lang="de-DE" sz="2800" b="1" u="sng" dirty="0">
                <a:solidFill>
                  <a:srgbClr val="000000"/>
                </a:solidFill>
                <a:latin typeface="Calibri" panose="020F0502020204030204" pitchFamily="34" charset="0"/>
                <a:ea typeface="Times New Roman"/>
                <a:cs typeface="Calibri" panose="020F0502020204030204" pitchFamily="34" charset="0"/>
              </a:rPr>
              <a:t>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4/4</a:t>
            </a:r>
          </a:p>
          <a:p>
            <a:pPr>
              <a:spcBef>
                <a:spcPts val="0"/>
              </a:spcBef>
              <a:buSzPts val="1000"/>
              <a:tabLst>
                <a:tab pos="228600" algn="l"/>
              </a:tabLst>
              <a:defRPr/>
            </a:pPr>
            <a:endParaRPr lang="de-DE" sz="1800" dirty="0" smtClean="0">
              <a:latin typeface="Calibri" panose="020F0502020204030204" pitchFamily="34" charset="0"/>
              <a:cs typeface="Calibri" panose="020F0502020204030204" pitchFamily="34" charset="0"/>
            </a:endParaRPr>
          </a:p>
          <a:p>
            <a:pPr>
              <a:spcBef>
                <a:spcPts val="0"/>
              </a:spcBef>
              <a:buSzPts val="1000"/>
              <a:tabLst>
                <a:tab pos="228600" algn="l"/>
              </a:tabLst>
              <a:defRPr/>
            </a:pPr>
            <a:r>
              <a:rPr lang="de-DE" sz="1800" dirty="0" smtClean="0">
                <a:latin typeface="Calibri" panose="020F0502020204030204" pitchFamily="34" charset="0"/>
                <a:cs typeface="Calibri" panose="020F0502020204030204" pitchFamily="34" charset="0"/>
              </a:rPr>
              <a:t>Schaffung</a:t>
            </a:r>
            <a:r>
              <a:rPr lang="de-DE" sz="1800" dirty="0">
                <a:latin typeface="Calibri" panose="020F0502020204030204" pitchFamily="34" charset="0"/>
                <a:cs typeface="Calibri" panose="020F0502020204030204" pitchFamily="34" charset="0"/>
              </a:rPr>
              <a:t>, Erhaltung und der Ausbau von sozialbezogenen dörflichen Infrastruktureinrichtungen als </a:t>
            </a:r>
            <a:r>
              <a:rPr lang="de-DE" sz="1800" b="1" u="sng" dirty="0">
                <a:latin typeface="Calibri" panose="020F0502020204030204" pitchFamily="34" charset="0"/>
                <a:cs typeface="Calibri" panose="020F0502020204030204" pitchFamily="34" charset="0"/>
              </a:rPr>
              <a:t>Kleinstvorhaben</a:t>
            </a:r>
            <a:r>
              <a:rPr lang="de-DE" sz="1800" dirty="0">
                <a:latin typeface="Calibri" panose="020F0502020204030204" pitchFamily="34" charset="0"/>
                <a:cs typeface="Calibri" panose="020F0502020204030204" pitchFamily="34" charset="0"/>
              </a:rPr>
              <a:t>, je Dorfregion von der Aufnahme ins Dorfentwicklungsprogramm bis zum Ausscheiden insgesamt höchstens 30.000 </a:t>
            </a:r>
            <a:r>
              <a:rPr lang="de-DE" sz="1800" dirty="0" smtClean="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Zuschuss, je Vorhaben höchstens 2.500 </a:t>
            </a:r>
            <a:r>
              <a:rPr lang="de-DE" sz="1800" dirty="0" smtClean="0">
                <a:latin typeface="Calibri" panose="020F0502020204030204" pitchFamily="34" charset="0"/>
                <a:cs typeface="Calibri" panose="020F0502020204030204" pitchFamily="34" charset="0"/>
              </a:rPr>
              <a:t>€ Zuschuss.</a:t>
            </a:r>
            <a:endParaRPr lang="de-DE" sz="1800" dirty="0">
              <a:latin typeface="Calibri" panose="020F0502020204030204" pitchFamily="34" charset="0"/>
              <a:cs typeface="Calibri" panose="020F0502020204030204" pitchFamily="34" charset="0"/>
            </a:endParaRPr>
          </a:p>
          <a:p>
            <a:pPr>
              <a:spcBef>
                <a:spcPts val="0"/>
              </a:spcBef>
            </a:pPr>
            <a:endParaRPr lang="de-DE" sz="1800" dirty="0">
              <a:latin typeface="Calibri" panose="020F0502020204030204" pitchFamily="34" charset="0"/>
              <a:cs typeface="Calibri" panose="020F0502020204030204" pitchFamily="34" charset="0"/>
            </a:endParaRPr>
          </a:p>
          <a:p>
            <a:pPr>
              <a:spcAft>
                <a:spcPts val="720"/>
              </a:spcAft>
              <a:buSzPts val="1000"/>
              <a:tabLst>
                <a:tab pos="228600" algn="l"/>
              </a:tabLst>
              <a:defRPr/>
            </a:pPr>
            <a:r>
              <a:rPr lang="de-DE" sz="1800" b="1" u="sng" dirty="0">
                <a:solidFill>
                  <a:srgbClr val="000000"/>
                </a:solidFill>
                <a:latin typeface="Calibri" panose="020F0502020204030204" pitchFamily="34" charset="0"/>
                <a:ea typeface="Times New Roman"/>
                <a:cs typeface="Calibri" panose="020F0502020204030204" pitchFamily="34" charset="0"/>
              </a:rPr>
              <a:t>Dorfmoderation</a:t>
            </a:r>
            <a:r>
              <a:rPr lang="de-DE" sz="1800" dirty="0">
                <a:solidFill>
                  <a:srgbClr val="000000"/>
                </a:solidFill>
                <a:latin typeface="Calibri" panose="020F0502020204030204" pitchFamily="34" charset="0"/>
                <a:ea typeface="Times New Roman"/>
                <a:cs typeface="Calibri" panose="020F0502020204030204" pitchFamily="34" charset="0"/>
              </a:rPr>
              <a:t> zur Unterstützung der Veränderungsprozesse in Dörfern und Dorfregionen, wie z. B. die Begleitung der städtebaulichen und strukturellen Umsetzung der Ziele aus einem Dorfentwicklungsplan, um eine den Grundsätzen der der Dorfentwicklungsplanung entsprechende Durchführung von Vorhaben und eine aktivierende Bürgerbeteiligung zu </a:t>
            </a:r>
            <a:r>
              <a:rPr lang="de-DE" sz="1800" dirty="0" smtClean="0">
                <a:solidFill>
                  <a:srgbClr val="000000"/>
                </a:solidFill>
                <a:latin typeface="Calibri" panose="020F0502020204030204" pitchFamily="34" charset="0"/>
                <a:ea typeface="Times New Roman"/>
                <a:cs typeface="Calibri" panose="020F0502020204030204" pitchFamily="34" charset="0"/>
              </a:rPr>
              <a:t>gewährleisten.</a:t>
            </a:r>
            <a:endParaRPr lang="de-DE" sz="18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endParaRPr lang="de-DE" sz="1200" b="1" u="sng" dirty="0">
              <a:solidFill>
                <a:srgbClr val="000000"/>
              </a:solidFill>
              <a:latin typeface="Calibri" panose="020F0502020204030204" pitchFamily="34" charset="0"/>
              <a:ea typeface="Times New Roman"/>
              <a:cs typeface="Calibri" panose="020F0502020204030204" pitchFamily="34" charset="0"/>
            </a:endParaRPr>
          </a:p>
          <a:p>
            <a:pPr marL="285750" indent="-285750">
              <a:spcAft>
                <a:spcPts val="720"/>
              </a:spcAft>
              <a:buSzPts val="1000"/>
              <a:buFontTx/>
              <a:buChar char="-"/>
              <a:tabLst>
                <a:tab pos="228600" algn="l"/>
              </a:tabLst>
              <a:defRPr/>
            </a:pPr>
            <a:endParaRPr lang="de-DE" sz="1200" dirty="0"/>
          </a:p>
        </p:txBody>
      </p:sp>
    </p:spTree>
    <p:extLst>
      <p:ext uri="{BB962C8B-B14F-4D97-AF65-F5344CB8AC3E}">
        <p14:creationId xmlns:p14="http://schemas.microsoft.com/office/powerpoint/2010/main" val="87496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311151" y="781170"/>
            <a:ext cx="8501010" cy="3439965"/>
          </a:xfrm>
        </p:spPr>
        <p:txBody>
          <a:bodyPr/>
          <a:lstStyle/>
          <a:p>
            <a:pPr>
              <a:defRPr/>
            </a:pPr>
            <a:r>
              <a:rPr lang="de-DE" sz="1600" b="1" u="sng" dirty="0"/>
              <a:t>Fördersätze </a:t>
            </a:r>
            <a:r>
              <a:rPr lang="de-DE" sz="1600" b="1" u="sng" dirty="0" smtClean="0"/>
              <a:t>Dorfentwicklung</a:t>
            </a:r>
            <a:r>
              <a:rPr lang="de-DE" sz="1600" u="sng" dirty="0"/>
              <a:t>		</a:t>
            </a:r>
            <a:r>
              <a:rPr lang="de-DE" sz="1600" u="sng" dirty="0" smtClean="0"/>
              <a:t>              </a:t>
            </a:r>
            <a:r>
              <a:rPr lang="de-DE" sz="1600" b="1" u="sng" dirty="0" smtClean="0">
                <a:solidFill>
                  <a:srgbClr val="00B050"/>
                </a:solidFill>
              </a:rPr>
              <a:t>Kommunale Antragsteller (i.d.R. Brutto)</a:t>
            </a:r>
            <a:endParaRPr lang="de-DE" sz="1600" b="1" u="sng" dirty="0">
              <a:solidFill>
                <a:srgbClr val="00B050"/>
              </a:solidFill>
            </a:endParaRPr>
          </a:p>
          <a:p>
            <a:pPr>
              <a:defRPr/>
            </a:pPr>
            <a:endParaRPr lang="de-DE" sz="500"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706700371"/>
              </p:ext>
            </p:extLst>
          </p:nvPr>
        </p:nvGraphicFramePr>
        <p:xfrm>
          <a:off x="311151" y="1103877"/>
          <a:ext cx="8181415" cy="3521063"/>
        </p:xfrm>
        <a:graphic>
          <a:graphicData uri="http://schemas.openxmlformats.org/drawingml/2006/table">
            <a:tbl>
              <a:tblPr firstRow="1" bandRow="1">
                <a:tableStyleId>{5C22544A-7EE6-4342-B048-85BDC9FD1C3A}</a:tableStyleId>
              </a:tblPr>
              <a:tblGrid>
                <a:gridCol w="2410479">
                  <a:extLst>
                    <a:ext uri="{9D8B030D-6E8A-4147-A177-3AD203B41FA5}">
                      <a16:colId xmlns:a16="http://schemas.microsoft.com/office/drawing/2014/main" val="3303431997"/>
                    </a:ext>
                  </a:extLst>
                </a:gridCol>
                <a:gridCol w="3192024">
                  <a:extLst>
                    <a:ext uri="{9D8B030D-6E8A-4147-A177-3AD203B41FA5}">
                      <a16:colId xmlns:a16="http://schemas.microsoft.com/office/drawing/2014/main" val="2596525259"/>
                    </a:ext>
                  </a:extLst>
                </a:gridCol>
                <a:gridCol w="1289456">
                  <a:extLst>
                    <a:ext uri="{9D8B030D-6E8A-4147-A177-3AD203B41FA5}">
                      <a16:colId xmlns:a16="http://schemas.microsoft.com/office/drawing/2014/main" val="413676957"/>
                    </a:ext>
                  </a:extLst>
                </a:gridCol>
                <a:gridCol w="1289456">
                  <a:extLst>
                    <a:ext uri="{9D8B030D-6E8A-4147-A177-3AD203B41FA5}">
                      <a16:colId xmlns:a16="http://schemas.microsoft.com/office/drawing/2014/main" val="3290480024"/>
                    </a:ext>
                  </a:extLst>
                </a:gridCol>
              </a:tblGrid>
              <a:tr h="447504">
                <a:tc>
                  <a:txBody>
                    <a:bodyPr/>
                    <a:lstStyle/>
                    <a:p>
                      <a:r>
                        <a:rPr lang="de-DE" sz="1400" dirty="0" smtClean="0"/>
                        <a:t>Gegenstand der Förderung</a:t>
                      </a:r>
                      <a:endParaRPr lang="de-DE" sz="1400" dirty="0"/>
                    </a:p>
                  </a:txBody>
                  <a:tcPr/>
                </a:tc>
                <a:tc>
                  <a:txBody>
                    <a:bodyPr/>
                    <a:lstStyle/>
                    <a:p>
                      <a:r>
                        <a:rPr lang="de-DE" sz="1400" dirty="0" smtClean="0"/>
                        <a:t>Fördersatz</a:t>
                      </a:r>
                      <a:endParaRPr lang="de-DE" sz="1400" dirty="0"/>
                    </a:p>
                  </a:txBody>
                  <a:tcPr/>
                </a:tc>
                <a:tc>
                  <a:txBody>
                    <a:bodyPr/>
                    <a:lstStyle/>
                    <a:p>
                      <a:r>
                        <a:rPr lang="de-DE" sz="1400" dirty="0" smtClean="0"/>
                        <a:t>Erhöhung</a:t>
                      </a:r>
                      <a:endParaRPr lang="de-DE" sz="1400" dirty="0"/>
                    </a:p>
                  </a:txBody>
                  <a:tcPr/>
                </a:tc>
                <a:tc>
                  <a:txBody>
                    <a:bodyPr/>
                    <a:lstStyle/>
                    <a:p>
                      <a:endParaRPr lang="de-DE" sz="1400" dirty="0"/>
                    </a:p>
                  </a:txBody>
                  <a:tcPr/>
                </a:tc>
                <a:extLst>
                  <a:ext uri="{0D108BD9-81ED-4DB2-BD59-A6C34878D82A}">
                    <a16:rowId xmlns:a16="http://schemas.microsoft.com/office/drawing/2014/main" val="305540651"/>
                  </a:ext>
                </a:extLst>
              </a:tr>
              <a:tr h="316950">
                <a:tc>
                  <a:txBody>
                    <a:bodyPr/>
                    <a:lstStyle/>
                    <a:p>
                      <a:r>
                        <a:rPr lang="de-DE" sz="1200" dirty="0" smtClean="0"/>
                        <a:t>DE-Pläne</a:t>
                      </a:r>
                      <a:endParaRPr lang="de-DE" sz="1200" dirty="0"/>
                    </a:p>
                  </a:txBody>
                  <a:tcPr/>
                </a:tc>
                <a:tc>
                  <a:txBody>
                    <a:bodyPr/>
                    <a:lstStyle/>
                    <a:p>
                      <a:r>
                        <a:rPr lang="de-DE" sz="1200" dirty="0" smtClean="0"/>
                        <a:t>65 %</a:t>
                      </a:r>
                      <a:endParaRPr lang="de-DE" sz="1200" dirty="0"/>
                    </a:p>
                  </a:txBody>
                  <a:tcPr/>
                </a:tc>
                <a:tc>
                  <a:txBody>
                    <a:bodyPr/>
                    <a:lstStyle/>
                    <a:p>
                      <a:r>
                        <a:rPr lang="de-DE" sz="1200" dirty="0" smtClean="0"/>
                        <a:t>10 %-Punkte</a:t>
                      </a:r>
                      <a:endParaRPr lang="de-DE" sz="1200" dirty="0"/>
                    </a:p>
                  </a:txBody>
                  <a:tcPr/>
                </a:tc>
                <a:tc>
                  <a:txBody>
                    <a:bodyPr/>
                    <a:lstStyle/>
                    <a:p>
                      <a:r>
                        <a:rPr lang="de-DE" sz="1200" b="1" dirty="0" smtClean="0"/>
                        <a:t>75%</a:t>
                      </a:r>
                      <a:endParaRPr lang="de-DE" sz="1200" b="1" dirty="0"/>
                    </a:p>
                  </a:txBody>
                  <a:tcPr/>
                </a:tc>
                <a:extLst>
                  <a:ext uri="{0D108BD9-81ED-4DB2-BD59-A6C34878D82A}">
                    <a16:rowId xmlns:a16="http://schemas.microsoft.com/office/drawing/2014/main" val="610227989"/>
                  </a:ext>
                </a:extLst>
              </a:tr>
              <a:tr h="502333">
                <a:tc>
                  <a:txBody>
                    <a:bodyPr/>
                    <a:lstStyle/>
                    <a:p>
                      <a:r>
                        <a:rPr lang="de-DE" sz="1200" dirty="0" smtClean="0"/>
                        <a:t>DE Umsetzungsbegleitung</a:t>
                      </a:r>
                      <a:endParaRPr lang="de-DE" sz="1200" dirty="0"/>
                    </a:p>
                  </a:txBody>
                  <a:tcPr/>
                </a:tc>
                <a:tc>
                  <a:txBody>
                    <a:bodyPr/>
                    <a:lstStyle/>
                    <a:p>
                      <a:r>
                        <a:rPr lang="de-DE" sz="1200" dirty="0" smtClean="0"/>
                        <a:t>65 %</a:t>
                      </a:r>
                      <a:endParaRPr lang="de-DE" sz="1200" dirty="0"/>
                    </a:p>
                  </a:txBody>
                  <a:tcPr/>
                </a:tc>
                <a:tc>
                  <a:txBody>
                    <a:bodyPr/>
                    <a:lstStyle/>
                    <a:p>
                      <a:r>
                        <a:rPr lang="de-DE" sz="1200" dirty="0" smtClean="0"/>
                        <a:t>10 %-Punkte</a:t>
                      </a:r>
                    </a:p>
                    <a:p>
                      <a:endParaRPr lang="de-DE" sz="1200" dirty="0"/>
                    </a:p>
                  </a:txBody>
                  <a:tcPr/>
                </a:tc>
                <a:tc>
                  <a:txBody>
                    <a:bodyPr/>
                    <a:lstStyle/>
                    <a:p>
                      <a:r>
                        <a:rPr lang="de-DE" sz="1200" b="1" dirty="0" smtClean="0"/>
                        <a:t>75%</a:t>
                      </a:r>
                      <a:endParaRPr lang="de-DE" sz="1200" b="1" dirty="0"/>
                    </a:p>
                  </a:txBody>
                  <a:tcPr/>
                </a:tc>
                <a:extLst>
                  <a:ext uri="{0D108BD9-81ED-4DB2-BD59-A6C34878D82A}">
                    <a16:rowId xmlns:a16="http://schemas.microsoft.com/office/drawing/2014/main" val="2280252359"/>
                  </a:ext>
                </a:extLst>
              </a:tr>
              <a:tr h="389633">
                <a:tc>
                  <a:txBody>
                    <a:bodyPr/>
                    <a:lstStyle/>
                    <a:p>
                      <a:r>
                        <a:rPr lang="de-DE" sz="1200" dirty="0" smtClean="0"/>
                        <a:t>Dorfmoderation</a:t>
                      </a:r>
                      <a:endParaRPr lang="de-DE" sz="1200" dirty="0"/>
                    </a:p>
                  </a:txBody>
                  <a:tcPr/>
                </a:tc>
                <a:tc>
                  <a:txBody>
                    <a:bodyPr/>
                    <a:lstStyle/>
                    <a:p>
                      <a:r>
                        <a:rPr lang="de-DE" sz="1200" dirty="0" smtClean="0"/>
                        <a:t>65%</a:t>
                      </a:r>
                      <a:endParaRPr lang="de-DE" sz="1200" dirty="0"/>
                    </a:p>
                  </a:txBody>
                  <a:tcPr/>
                </a:tc>
                <a:tc>
                  <a:txBody>
                    <a:bodyPr/>
                    <a:lstStyle/>
                    <a:p>
                      <a:r>
                        <a:rPr lang="de-DE" sz="1200" dirty="0" smtClean="0"/>
                        <a:t>10 %-Punkte</a:t>
                      </a:r>
                    </a:p>
                  </a:txBody>
                  <a:tcPr/>
                </a:tc>
                <a:tc>
                  <a:txBody>
                    <a:bodyPr/>
                    <a:lstStyle/>
                    <a:p>
                      <a:r>
                        <a:rPr lang="de-DE" sz="1200" b="1" dirty="0" smtClean="0"/>
                        <a:t>75%</a:t>
                      </a:r>
                    </a:p>
                  </a:txBody>
                  <a:tcPr/>
                </a:tc>
                <a:extLst>
                  <a:ext uri="{0D108BD9-81ED-4DB2-BD59-A6C34878D82A}">
                    <a16:rowId xmlns:a16="http://schemas.microsoft.com/office/drawing/2014/main" val="1069665028"/>
                  </a:ext>
                </a:extLst>
              </a:tr>
              <a:tr h="814694">
                <a:tc>
                  <a:txBody>
                    <a:bodyPr/>
                    <a:lstStyle/>
                    <a:p>
                      <a:r>
                        <a:rPr lang="de-DE" sz="1200" dirty="0" smtClean="0"/>
                        <a:t>Kommunale Projekte</a:t>
                      </a:r>
                    </a:p>
                    <a:p>
                      <a:r>
                        <a:rPr lang="de-DE" sz="1200" dirty="0" smtClean="0"/>
                        <a:t>(DE)</a:t>
                      </a:r>
                      <a:endParaRPr lang="de-DE" sz="1200" dirty="0"/>
                    </a:p>
                  </a:txBody>
                  <a:tcPr/>
                </a:tc>
                <a:tc>
                  <a:txBody>
                    <a:bodyPr/>
                    <a:lstStyle/>
                    <a:p>
                      <a:r>
                        <a:rPr lang="de-DE" sz="1200" dirty="0" smtClean="0"/>
                        <a:t>15 % über Landesdurchschnitt   45 %</a:t>
                      </a:r>
                    </a:p>
                    <a:p>
                      <a:r>
                        <a:rPr lang="de-DE" sz="1200" dirty="0" smtClean="0"/>
                        <a:t>Im Korridor 15 % über/unter  </a:t>
                      </a:r>
                      <a:r>
                        <a:rPr lang="de-DE" sz="1200" baseline="0" dirty="0" smtClean="0"/>
                        <a:t>     </a:t>
                      </a:r>
                      <a:r>
                        <a:rPr lang="de-DE" sz="1200" dirty="0" smtClean="0"/>
                        <a:t>55 %</a:t>
                      </a:r>
                    </a:p>
                    <a:p>
                      <a:r>
                        <a:rPr lang="de-DE" sz="1200" dirty="0" smtClean="0"/>
                        <a:t>15 % unter Landesdurchschnitt   65 % (SBL)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10 %-Punkte</a:t>
                      </a:r>
                    </a:p>
                    <a:p>
                      <a:endParaRPr lang="de-DE" sz="1200" dirty="0"/>
                    </a:p>
                  </a:txBody>
                  <a:tcPr/>
                </a:tc>
                <a:tc>
                  <a:txBody>
                    <a:bodyPr/>
                    <a:lstStyle/>
                    <a:p>
                      <a:r>
                        <a:rPr lang="de-DE" sz="1200" b="1" dirty="0" smtClean="0"/>
                        <a:t>55%</a:t>
                      </a:r>
                    </a:p>
                    <a:p>
                      <a:r>
                        <a:rPr lang="de-DE" sz="1200" b="1" dirty="0" smtClean="0"/>
                        <a:t>65%</a:t>
                      </a:r>
                    </a:p>
                    <a:p>
                      <a:r>
                        <a:rPr lang="de-DE" sz="1200" b="1" dirty="0" smtClean="0"/>
                        <a:t>75%</a:t>
                      </a:r>
                      <a:endParaRPr lang="de-DE" sz="1200" b="1" dirty="0"/>
                    </a:p>
                  </a:txBody>
                  <a:tcPr/>
                </a:tc>
                <a:extLst>
                  <a:ext uri="{0D108BD9-81ED-4DB2-BD59-A6C34878D82A}">
                    <a16:rowId xmlns:a16="http://schemas.microsoft.com/office/drawing/2014/main" val="4159832551"/>
                  </a:ext>
                </a:extLst>
              </a:tr>
              <a:tr h="339213">
                <a:tc>
                  <a:txBody>
                    <a:bodyPr/>
                    <a:lstStyle/>
                    <a:p>
                      <a:r>
                        <a:rPr lang="de-DE" sz="1200" dirty="0" smtClean="0"/>
                        <a:t>Mindestförderung</a:t>
                      </a:r>
                      <a:endParaRPr lang="de-DE" sz="1200" dirty="0"/>
                    </a:p>
                  </a:txBody>
                  <a:tcPr/>
                </a:tc>
                <a:tc>
                  <a:txBody>
                    <a:bodyPr/>
                    <a:lstStyle/>
                    <a:p>
                      <a:r>
                        <a:rPr lang="de-DE" sz="1200" b="0" u="none" dirty="0" smtClean="0">
                          <a:solidFill>
                            <a:schemeClr val="tx1"/>
                          </a:solidFill>
                        </a:rPr>
                        <a:t>10.000</a:t>
                      </a:r>
                      <a:r>
                        <a:rPr lang="de-DE" sz="1200" b="0" u="none" baseline="0" dirty="0" smtClean="0">
                          <a:solidFill>
                            <a:schemeClr val="tx1"/>
                          </a:solidFill>
                        </a:rPr>
                        <a:t> €</a:t>
                      </a:r>
                      <a:endParaRPr lang="de-DE" sz="1200" b="0" u="none" dirty="0">
                        <a:solidFill>
                          <a:schemeClr val="tx1"/>
                        </a:solidFill>
                      </a:endParaRPr>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3605242696"/>
                  </a:ext>
                </a:extLst>
              </a:tr>
              <a:tr h="339213">
                <a:tc gridSpan="4">
                  <a:txBody>
                    <a:bodyPr/>
                    <a:lstStyle/>
                    <a:p>
                      <a:endParaRPr lang="de-DE" sz="1200" dirty="0" smtClean="0"/>
                    </a:p>
                    <a:p>
                      <a:r>
                        <a:rPr lang="de-DE" sz="1200" dirty="0" smtClean="0"/>
                        <a:t>Achtung: es gibt bei allen Antragstellern je nach Förderziffer Höchstfördersummen! (z.B. bei Gemeinden bis zu 500.000 €)</a:t>
                      </a:r>
                      <a:endParaRPr lang="de-DE" sz="1200" dirty="0"/>
                    </a:p>
                  </a:txBody>
                  <a:tcPr/>
                </a:tc>
                <a:tc hMerge="1">
                  <a:txBody>
                    <a:bodyPr/>
                    <a:lstStyle/>
                    <a:p>
                      <a:endParaRPr lang="de-DE" sz="1200" b="0" u="none" dirty="0">
                        <a:solidFill>
                          <a:schemeClr val="tx1"/>
                        </a:solidFill>
                      </a:endParaRPr>
                    </a:p>
                  </a:txBody>
                  <a:tcPr/>
                </a:tc>
                <a:tc hMerge="1">
                  <a:txBody>
                    <a:bodyPr/>
                    <a:lstStyle/>
                    <a:p>
                      <a:endParaRPr lang="de-DE" sz="1200" dirty="0"/>
                    </a:p>
                  </a:txBody>
                  <a:tcPr/>
                </a:tc>
                <a:tc hMerge="1">
                  <a:txBody>
                    <a:bodyPr/>
                    <a:lstStyle/>
                    <a:p>
                      <a:endParaRPr lang="de-DE" sz="1200" dirty="0"/>
                    </a:p>
                  </a:txBody>
                  <a:tcPr/>
                </a:tc>
                <a:extLst>
                  <a:ext uri="{0D108BD9-81ED-4DB2-BD59-A6C34878D82A}">
                    <a16:rowId xmlns:a16="http://schemas.microsoft.com/office/drawing/2014/main" val="2319736962"/>
                  </a:ext>
                </a:extLst>
              </a:tr>
            </a:tbl>
          </a:graphicData>
        </a:graphic>
      </p:graphicFrame>
    </p:spTree>
    <p:extLst>
      <p:ext uri="{BB962C8B-B14F-4D97-AF65-F5344CB8AC3E}">
        <p14:creationId xmlns:p14="http://schemas.microsoft.com/office/powerpoint/2010/main" val="124245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317501" y="653585"/>
            <a:ext cx="8354357" cy="3439965"/>
          </a:xfrm>
        </p:spPr>
        <p:txBody>
          <a:bodyPr/>
          <a:lstStyle/>
          <a:p>
            <a:r>
              <a:rPr lang="de-DE" sz="1600" b="1" u="sng" dirty="0"/>
              <a:t>Fördersätze </a:t>
            </a:r>
            <a:r>
              <a:rPr lang="de-DE" sz="1600" u="sng" dirty="0" smtClean="0"/>
              <a:t>				           </a:t>
            </a:r>
            <a:r>
              <a:rPr lang="de-DE" sz="1600" b="1" u="sng" dirty="0" smtClean="0"/>
              <a:t>für alle (außer Kommunen):          </a:t>
            </a:r>
            <a:r>
              <a:rPr lang="de-DE" sz="1600" b="1" u="sng" dirty="0" smtClean="0">
                <a:solidFill>
                  <a:srgbClr val="FF0000"/>
                </a:solidFill>
              </a:rPr>
              <a:t>Nettoförderung!</a:t>
            </a:r>
            <a:endParaRPr lang="de-DE" sz="1400" b="1" u="sng" dirty="0">
              <a:solidFill>
                <a:srgbClr val="00B050"/>
              </a:solidFill>
            </a:endParaRPr>
          </a:p>
          <a:p>
            <a:endParaRPr lang="de-DE" dirty="0"/>
          </a:p>
        </p:txBody>
      </p:sp>
      <p:sp>
        <p:nvSpPr>
          <p:cNvPr id="4" name="Textplatzhalter 1"/>
          <p:cNvSpPr>
            <a:spLocks noGrp="1"/>
          </p:cNvSpPr>
          <p:nvPr>
            <p:ph type="body" sz="quarter" idx="10"/>
          </p:nvPr>
        </p:nvSpPr>
        <p:spPr>
          <a:xfrm>
            <a:off x="311151" y="278674"/>
            <a:ext cx="5358452" cy="241443"/>
          </a:xfrm>
        </p:spPr>
        <p:txBody>
          <a:bodyPr/>
          <a:lstStyle/>
          <a:p>
            <a:r>
              <a:rPr lang="de-DE" dirty="0" smtClean="0"/>
              <a:t> </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4095902707"/>
              </p:ext>
            </p:extLst>
          </p:nvPr>
        </p:nvGraphicFramePr>
        <p:xfrm>
          <a:off x="317502" y="921566"/>
          <a:ext cx="8151156" cy="3572321"/>
        </p:xfrm>
        <a:graphic>
          <a:graphicData uri="http://schemas.openxmlformats.org/drawingml/2006/table">
            <a:tbl>
              <a:tblPr firstRow="1" bandRow="1">
                <a:tableStyleId>{5C22544A-7EE6-4342-B048-85BDC9FD1C3A}</a:tableStyleId>
              </a:tblPr>
              <a:tblGrid>
                <a:gridCol w="3209674">
                  <a:extLst>
                    <a:ext uri="{9D8B030D-6E8A-4147-A177-3AD203B41FA5}">
                      <a16:colId xmlns:a16="http://schemas.microsoft.com/office/drawing/2014/main" val="3303431997"/>
                    </a:ext>
                  </a:extLst>
                </a:gridCol>
                <a:gridCol w="1927538">
                  <a:extLst>
                    <a:ext uri="{9D8B030D-6E8A-4147-A177-3AD203B41FA5}">
                      <a16:colId xmlns:a16="http://schemas.microsoft.com/office/drawing/2014/main" val="2596525259"/>
                    </a:ext>
                  </a:extLst>
                </a:gridCol>
                <a:gridCol w="1506972">
                  <a:extLst>
                    <a:ext uri="{9D8B030D-6E8A-4147-A177-3AD203B41FA5}">
                      <a16:colId xmlns:a16="http://schemas.microsoft.com/office/drawing/2014/main" val="413676957"/>
                    </a:ext>
                  </a:extLst>
                </a:gridCol>
                <a:gridCol w="1506972">
                  <a:extLst>
                    <a:ext uri="{9D8B030D-6E8A-4147-A177-3AD203B41FA5}">
                      <a16:colId xmlns:a16="http://schemas.microsoft.com/office/drawing/2014/main" val="4145686753"/>
                    </a:ext>
                  </a:extLst>
                </a:gridCol>
              </a:tblGrid>
              <a:tr h="447504">
                <a:tc>
                  <a:txBody>
                    <a:bodyPr/>
                    <a:lstStyle/>
                    <a:p>
                      <a:r>
                        <a:rPr lang="de-DE" sz="1400" dirty="0" smtClean="0"/>
                        <a:t>Gegenstand der Förderung</a:t>
                      </a:r>
                      <a:endParaRPr lang="de-DE" sz="1400" dirty="0"/>
                    </a:p>
                  </a:txBody>
                  <a:tcPr/>
                </a:tc>
                <a:tc>
                  <a:txBody>
                    <a:bodyPr/>
                    <a:lstStyle/>
                    <a:p>
                      <a:r>
                        <a:rPr lang="de-DE" sz="1400" dirty="0" smtClean="0"/>
                        <a:t>Fördersatz</a:t>
                      </a:r>
                      <a:endParaRPr lang="de-DE" sz="1400" dirty="0"/>
                    </a:p>
                  </a:txBody>
                  <a:tcPr/>
                </a:tc>
                <a:tc>
                  <a:txBody>
                    <a:bodyPr/>
                    <a:lstStyle/>
                    <a:p>
                      <a:r>
                        <a:rPr lang="de-DE" sz="1400" dirty="0" smtClean="0"/>
                        <a:t>Erhöhung</a:t>
                      </a:r>
                      <a:endParaRPr lang="de-DE" sz="1400" dirty="0"/>
                    </a:p>
                  </a:txBody>
                  <a:tcPr/>
                </a:tc>
                <a:tc>
                  <a:txBody>
                    <a:bodyPr/>
                    <a:lstStyle/>
                    <a:p>
                      <a:endParaRPr lang="de-DE" sz="1400" dirty="0"/>
                    </a:p>
                  </a:txBody>
                  <a:tcPr/>
                </a:tc>
                <a:extLst>
                  <a:ext uri="{0D108BD9-81ED-4DB2-BD59-A6C34878D82A}">
                    <a16:rowId xmlns:a16="http://schemas.microsoft.com/office/drawing/2014/main" val="305540651"/>
                  </a:ext>
                </a:extLst>
              </a:tr>
              <a:tr h="1222917">
                <a:tc>
                  <a:txBody>
                    <a:bodyPr/>
                    <a:lstStyle/>
                    <a:p>
                      <a:r>
                        <a:rPr lang="de-DE" sz="1200" dirty="0" smtClean="0"/>
                        <a:t>Projekte</a:t>
                      </a:r>
                      <a:r>
                        <a:rPr lang="de-DE" sz="1200" baseline="0" dirty="0" smtClean="0"/>
                        <a:t> privater Antragsteller und juristischer Personen des öffentlichen Rechts i. R. d. Dorfentwicklung</a:t>
                      </a:r>
                      <a:endParaRPr lang="de-DE" sz="1200" dirty="0"/>
                    </a:p>
                  </a:txBody>
                  <a:tcPr/>
                </a:tc>
                <a:tc>
                  <a:txBody>
                    <a:bodyPr/>
                    <a:lstStyle/>
                    <a:p>
                      <a:r>
                        <a:rPr lang="de-DE" sz="1200" dirty="0" smtClean="0"/>
                        <a:t>35 %</a:t>
                      </a:r>
                      <a:endParaRPr lang="de-DE" sz="1200" b="1"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5 %-Punkte</a:t>
                      </a:r>
                      <a:endParaRPr lang="de-DE"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smtClean="0"/>
                        <a:t>40%</a:t>
                      </a:r>
                      <a:endParaRPr lang="de-DE" sz="1200" b="1" dirty="0"/>
                    </a:p>
                  </a:txBody>
                  <a:tcPr/>
                </a:tc>
                <a:extLst>
                  <a:ext uri="{0D108BD9-81ED-4DB2-BD59-A6C34878D82A}">
                    <a16:rowId xmlns:a16="http://schemas.microsoft.com/office/drawing/2014/main" val="4159832551"/>
                  </a:ext>
                </a:extLst>
              </a:tr>
              <a:tr h="630910">
                <a:tc>
                  <a:txBody>
                    <a:bodyPr/>
                    <a:lstStyle/>
                    <a:p>
                      <a:r>
                        <a:rPr lang="de-DE" sz="1200" dirty="0" smtClean="0"/>
                        <a:t>Projekte gemeinnütziger juristischer</a:t>
                      </a:r>
                      <a:r>
                        <a:rPr lang="de-DE" sz="1200" baseline="0" dirty="0" smtClean="0"/>
                        <a:t> Personen</a:t>
                      </a:r>
                      <a:endParaRPr lang="de-DE" sz="1200" dirty="0"/>
                    </a:p>
                  </a:txBody>
                  <a:tcPr/>
                </a:tc>
                <a:tc>
                  <a:txBody>
                    <a:bodyPr/>
                    <a:lstStyle/>
                    <a:p>
                      <a:r>
                        <a:rPr lang="de-DE" sz="1200" b="0" u="none" dirty="0" smtClean="0">
                          <a:solidFill>
                            <a:schemeClr val="tx1"/>
                          </a:solidFill>
                        </a:rPr>
                        <a:t>65 %</a:t>
                      </a:r>
                    </a:p>
                    <a:p>
                      <a:endParaRPr lang="de-DE" sz="1200" b="0" u="none" dirty="0" smtClean="0">
                        <a:solidFill>
                          <a:schemeClr val="tx1"/>
                        </a:solidFill>
                      </a:endParaRPr>
                    </a:p>
                    <a:p>
                      <a:endParaRPr lang="de-DE" sz="1200" b="0" u="none" dirty="0">
                        <a:solidFill>
                          <a:schemeClr val="tx1"/>
                        </a:solidFill>
                      </a:endParaRPr>
                    </a:p>
                  </a:txBody>
                  <a:tcPr/>
                </a:tc>
                <a:tc>
                  <a:txBody>
                    <a:bodyPr/>
                    <a:lstStyle/>
                    <a:p>
                      <a:r>
                        <a:rPr lang="de-DE" sz="1200" dirty="0" smtClean="0"/>
                        <a:t>10 %-Punkte</a:t>
                      </a:r>
                      <a:endParaRPr lang="de-DE" sz="1200" dirty="0"/>
                    </a:p>
                  </a:txBody>
                  <a:tcPr/>
                </a:tc>
                <a:tc>
                  <a:txBody>
                    <a:bodyPr/>
                    <a:lstStyle/>
                    <a:p>
                      <a:r>
                        <a:rPr lang="de-DE" sz="1200" b="1" dirty="0" smtClean="0"/>
                        <a:t>75%</a:t>
                      </a:r>
                      <a:endParaRPr lang="de-DE" sz="1200" b="1" dirty="0"/>
                    </a:p>
                  </a:txBody>
                  <a:tcPr/>
                </a:tc>
                <a:extLst>
                  <a:ext uri="{0D108BD9-81ED-4DB2-BD59-A6C34878D82A}">
                    <a16:rowId xmlns:a16="http://schemas.microsoft.com/office/drawing/2014/main" val="239661114"/>
                  </a:ext>
                </a:extLst>
              </a:tr>
              <a:tr h="630910">
                <a:tc>
                  <a:txBody>
                    <a:bodyPr/>
                    <a:lstStyle/>
                    <a:p>
                      <a:r>
                        <a:rPr lang="de-DE" sz="1200" dirty="0" smtClean="0"/>
                        <a:t>Mindestförderung (ergibt sich aus den VV zu § 44 LHO)</a:t>
                      </a:r>
                      <a:endParaRPr lang="de-DE" sz="1200" dirty="0"/>
                    </a:p>
                  </a:txBody>
                  <a:tcPr/>
                </a:tc>
                <a:tc>
                  <a:txBody>
                    <a:bodyPr/>
                    <a:lstStyle/>
                    <a:p>
                      <a:r>
                        <a:rPr lang="de-DE" sz="1200" b="0" u="none" dirty="0" smtClean="0">
                          <a:solidFill>
                            <a:schemeClr val="tx1"/>
                          </a:solidFill>
                        </a:rPr>
                        <a:t>2.500</a:t>
                      </a:r>
                      <a:r>
                        <a:rPr lang="de-DE" sz="1200" b="0" u="none" baseline="0" dirty="0" smtClean="0">
                          <a:solidFill>
                            <a:schemeClr val="tx1"/>
                          </a:solidFill>
                        </a:rPr>
                        <a:t> €</a:t>
                      </a:r>
                      <a:endParaRPr lang="de-DE" sz="1200" b="0" u="none" dirty="0">
                        <a:solidFill>
                          <a:schemeClr val="tx1"/>
                        </a:solidFill>
                      </a:endParaRPr>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3605242696"/>
                  </a:ext>
                </a:extLst>
              </a:tr>
              <a:tr h="63091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Achtung: es gibt bei allen Antragstellern je nach Förderziffer Höchstfördersummen! (bei Privaten zwischen 50.000 € und 150.000</a:t>
                      </a:r>
                      <a:r>
                        <a:rPr lang="de-DE" sz="1200" baseline="0" dirty="0" smtClean="0"/>
                        <a:t> €)</a:t>
                      </a:r>
                      <a:endParaRPr lang="de-DE" sz="1200" dirty="0"/>
                    </a:p>
                  </a:txBody>
                  <a:tcPr/>
                </a:tc>
                <a:tc hMerge="1">
                  <a:txBody>
                    <a:bodyPr/>
                    <a:lstStyle/>
                    <a:p>
                      <a:endParaRPr lang="de-DE" sz="1200" b="0" u="none" dirty="0">
                        <a:solidFill>
                          <a:schemeClr val="tx1"/>
                        </a:solidFill>
                      </a:endParaRPr>
                    </a:p>
                  </a:txBody>
                  <a:tcPr/>
                </a:tc>
                <a:tc hMerge="1">
                  <a:txBody>
                    <a:bodyPr/>
                    <a:lstStyle/>
                    <a:p>
                      <a:endParaRPr lang="de-DE" sz="1200" dirty="0"/>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p>
                  </a:txBody>
                  <a:tcPr/>
                </a:tc>
                <a:extLst>
                  <a:ext uri="{0D108BD9-81ED-4DB2-BD59-A6C34878D82A}">
                    <a16:rowId xmlns:a16="http://schemas.microsoft.com/office/drawing/2014/main" val="1554003519"/>
                  </a:ext>
                </a:extLst>
              </a:tr>
            </a:tbl>
          </a:graphicData>
        </a:graphic>
      </p:graphicFrame>
    </p:spTree>
    <p:extLst>
      <p:ext uri="{BB962C8B-B14F-4D97-AF65-F5344CB8AC3E}">
        <p14:creationId xmlns:p14="http://schemas.microsoft.com/office/powerpoint/2010/main" val="3167760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2000" b="1" u="sng" dirty="0" smtClean="0">
                <a:latin typeface="Calibri" panose="020F0502020204030204" pitchFamily="34" charset="0"/>
                <a:cs typeface="Calibri" panose="020F0502020204030204" pitchFamily="34" charset="0"/>
              </a:rPr>
              <a:t>Voraussetzungen für eine Antragstellung (Stichtag einmal jährlich am 30.09.):</a:t>
            </a:r>
          </a:p>
          <a:p>
            <a:endParaRPr lang="de-DE" dirty="0"/>
          </a:p>
          <a:p>
            <a:r>
              <a:rPr lang="de-DE" sz="2000" dirty="0" smtClean="0">
                <a:latin typeface="Calibri" panose="020F0502020204030204" pitchFamily="34" charset="0"/>
                <a:cs typeface="Calibri" panose="020F0502020204030204" pitchFamily="34" charset="0"/>
              </a:rPr>
              <a:t>Ein Projekt muss die </a:t>
            </a:r>
            <a:r>
              <a:rPr lang="de-DE" sz="2000" u="sng" dirty="0" smtClean="0">
                <a:latin typeface="Calibri" panose="020F0502020204030204" pitchFamily="34" charset="0"/>
                <a:cs typeface="Calibri" panose="020F0502020204030204" pitchFamily="34" charset="0"/>
              </a:rPr>
              <a:t>Planungsreife</a:t>
            </a:r>
            <a:r>
              <a:rPr lang="de-DE" sz="2000" dirty="0" smtClean="0">
                <a:latin typeface="Calibri" panose="020F0502020204030204" pitchFamily="34" charset="0"/>
                <a:cs typeface="Calibri" panose="020F0502020204030204" pitchFamily="34" charset="0"/>
              </a:rPr>
              <a:t> erreicht haben, damit die Umsetzung nach der Bewilligung zeitnah erfolgen kann. </a:t>
            </a:r>
            <a:endParaRPr lang="de-DE" sz="2000" dirty="0">
              <a:latin typeface="Calibri" panose="020F0502020204030204" pitchFamily="34" charset="0"/>
              <a:cs typeface="Calibri" panose="020F0502020204030204" pitchFamily="34" charset="0"/>
            </a:endParaRPr>
          </a:p>
          <a:p>
            <a:r>
              <a:rPr lang="de-DE" sz="2000" dirty="0" smtClean="0">
                <a:latin typeface="Calibri" panose="020F0502020204030204" pitchFamily="34" charset="0"/>
                <a:cs typeface="Calibri" panose="020F0502020204030204" pitchFamily="34" charset="0"/>
              </a:rPr>
              <a:t>Die </a:t>
            </a:r>
            <a:r>
              <a:rPr lang="de-DE" sz="2000" u="sng" dirty="0" smtClean="0">
                <a:latin typeface="Calibri" panose="020F0502020204030204" pitchFamily="34" charset="0"/>
                <a:cs typeface="Calibri" panose="020F0502020204030204" pitchFamily="34" charset="0"/>
              </a:rPr>
              <a:t>Kosten</a:t>
            </a:r>
            <a:r>
              <a:rPr lang="de-DE" sz="2000" dirty="0" smtClean="0">
                <a:latin typeface="Calibri" panose="020F0502020204030204" pitchFamily="34" charset="0"/>
                <a:cs typeface="Calibri" panose="020F0502020204030204" pitchFamily="34" charset="0"/>
              </a:rPr>
              <a:t> des Projekts sollten so konkret wie möglich schlüssig dargelegt werden und einer Prüfung zugänglich sein. </a:t>
            </a:r>
          </a:p>
          <a:p>
            <a:r>
              <a:rPr lang="de-DE" sz="2000" dirty="0" smtClean="0">
                <a:latin typeface="Calibri" panose="020F0502020204030204" pitchFamily="34" charset="0"/>
                <a:cs typeface="Calibri" panose="020F0502020204030204" pitchFamily="34" charset="0"/>
              </a:rPr>
              <a:t>Bei der </a:t>
            </a:r>
            <a:r>
              <a:rPr lang="de-DE" sz="2000" u="sng" dirty="0" smtClean="0">
                <a:latin typeface="Calibri" panose="020F0502020204030204" pitchFamily="34" charset="0"/>
                <a:cs typeface="Calibri" panose="020F0502020204030204" pitchFamily="34" charset="0"/>
              </a:rPr>
              <a:t>Projektbeschreibung</a:t>
            </a:r>
            <a:r>
              <a:rPr lang="de-DE" sz="2000" dirty="0" smtClean="0">
                <a:latin typeface="Calibri" panose="020F0502020204030204" pitchFamily="34" charset="0"/>
                <a:cs typeface="Calibri" panose="020F0502020204030204" pitchFamily="34" charset="0"/>
              </a:rPr>
              <a:t> Bewertungsschemata beachten!</a:t>
            </a:r>
          </a:p>
          <a:p>
            <a:r>
              <a:rPr lang="de-DE" sz="2000" dirty="0">
                <a:solidFill>
                  <a:srgbClr val="FF0000"/>
                </a:solidFill>
              </a:rPr>
              <a:t>	</a:t>
            </a:r>
            <a:r>
              <a:rPr lang="de-DE" sz="2000" dirty="0" smtClean="0">
                <a:latin typeface="Calibri" panose="020F0502020204030204" pitchFamily="34" charset="0"/>
                <a:cs typeface="Calibri" panose="020F0502020204030204" pitchFamily="34" charset="0"/>
                <a:sym typeface="Wingdings" panose="05000000000000000000" pitchFamily="2" charset="2"/>
              </a:rPr>
              <a:t></a:t>
            </a:r>
            <a:r>
              <a:rPr lang="de-DE" sz="2000" dirty="0" smtClean="0">
                <a:latin typeface="Calibri" panose="020F0502020204030204" pitchFamily="34" charset="0"/>
                <a:cs typeface="Calibri" panose="020F0502020204030204" pitchFamily="34" charset="0"/>
              </a:rPr>
              <a:t>Insbesondere </a:t>
            </a:r>
            <a:r>
              <a:rPr lang="de-DE" sz="2000" dirty="0">
                <a:latin typeface="Calibri" panose="020F0502020204030204" pitchFamily="34" charset="0"/>
                <a:cs typeface="Calibri" panose="020F0502020204030204" pitchFamily="34" charset="0"/>
              </a:rPr>
              <a:t>ökologische Aspekte, Klimaschutz, Klimafolgenanpassung, usw</a:t>
            </a:r>
            <a:r>
              <a:rPr lang="de-DE" sz="2000" dirty="0" smtClean="0">
                <a:latin typeface="Calibri" panose="020F0502020204030204" pitchFamily="34" charset="0"/>
                <a:cs typeface="Calibri" panose="020F0502020204030204" pitchFamily="34" charset="0"/>
              </a:rPr>
              <a:t>.-</a:t>
            </a:r>
          </a:p>
          <a:p>
            <a:endParaRPr lang="de-DE" sz="2000" dirty="0">
              <a:latin typeface="Calibri" panose="020F0502020204030204" pitchFamily="34" charset="0"/>
              <a:cs typeface="Calibri" panose="020F0502020204030204" pitchFamily="34" charset="0"/>
            </a:endParaRPr>
          </a:p>
          <a:p>
            <a:r>
              <a:rPr lang="de-DE" sz="2000" dirty="0" smtClean="0">
                <a:latin typeface="Calibri" panose="020F0502020204030204" pitchFamily="34" charset="0"/>
                <a:cs typeface="Calibri" panose="020F0502020204030204" pitchFamily="34" charset="0"/>
              </a:rPr>
              <a:t>Alle Anträge müssen ein Weser-Ems-weites Ranking durchlaufen, da i.d.R. nicht alle Anträge mit Finanzmitteln bedient werden können (Auswahl nötig).</a:t>
            </a:r>
            <a:endParaRPr lang="de-DE"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de-DE" sz="1600" dirty="0" smtClean="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endParaRPr lang="de-DE" dirty="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spTree>
    <p:extLst>
      <p:ext uri="{BB962C8B-B14F-4D97-AF65-F5344CB8AC3E}">
        <p14:creationId xmlns:p14="http://schemas.microsoft.com/office/powerpoint/2010/main" val="139774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1600" dirty="0" smtClean="0">
                <a:latin typeface="Calibri" panose="020F0502020204030204" pitchFamily="34" charset="0"/>
                <a:cs typeface="Calibri" panose="020F0502020204030204" pitchFamily="34" charset="0"/>
              </a:rPr>
              <a:t>Bewertungsschema (Auszug)</a:t>
            </a:r>
          </a:p>
          <a:p>
            <a:r>
              <a:rPr lang="de-DE" sz="1600" dirty="0" smtClean="0">
                <a:latin typeface="Calibri" panose="020F0502020204030204" pitchFamily="34" charset="0"/>
                <a:cs typeface="Calibri" panose="020F0502020204030204" pitchFamily="34" charset="0"/>
              </a:rPr>
              <a:t>für öffentliche DE</a:t>
            </a:r>
          </a:p>
          <a:p>
            <a:endParaRPr lang="de-DE" sz="1600" dirty="0">
              <a:latin typeface="Calibri" panose="020F0502020204030204" pitchFamily="34" charset="0"/>
              <a:cs typeface="Calibri" panose="020F0502020204030204" pitchFamily="34" charset="0"/>
            </a:endParaRPr>
          </a:p>
          <a:p>
            <a:endParaRPr lang="de-DE" dirty="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graphicFrame>
        <p:nvGraphicFramePr>
          <p:cNvPr id="7" name="Objekt 6"/>
          <p:cNvGraphicFramePr>
            <a:graphicFrameLocks noChangeAspect="1"/>
          </p:cNvGraphicFramePr>
          <p:nvPr>
            <p:extLst/>
          </p:nvPr>
        </p:nvGraphicFramePr>
        <p:xfrm>
          <a:off x="2719294" y="41835"/>
          <a:ext cx="3699435" cy="5031610"/>
        </p:xfrm>
        <a:graphic>
          <a:graphicData uri="http://schemas.openxmlformats.org/presentationml/2006/ole">
            <mc:AlternateContent xmlns:mc="http://schemas.openxmlformats.org/markup-compatibility/2006">
              <mc:Choice xmlns:v="urn:schemas-microsoft-com:vml" Requires="v">
                <p:oleObj spid="_x0000_s1033" name="Dokument" r:id="rId3" imgW="7475337" imgH="9694255" progId="Word.Document.12">
                  <p:embed/>
                </p:oleObj>
              </mc:Choice>
              <mc:Fallback>
                <p:oleObj name="Dokument" r:id="rId3" imgW="7475337" imgH="9694255" progId="Word.Document.12">
                  <p:embed/>
                  <p:pic>
                    <p:nvPicPr>
                      <p:cNvPr id="7" name="Objekt 6"/>
                      <p:cNvPicPr/>
                      <p:nvPr/>
                    </p:nvPicPr>
                    <p:blipFill>
                      <a:blip r:embed="rId4"/>
                      <a:stretch>
                        <a:fillRect/>
                      </a:stretch>
                    </p:blipFill>
                    <p:spPr>
                      <a:xfrm>
                        <a:off x="2719294" y="41835"/>
                        <a:ext cx="3699435" cy="5031610"/>
                      </a:xfrm>
                      <a:prstGeom prst="rect">
                        <a:avLst/>
                      </a:prstGeom>
                      <a:pattFill prst="pct5">
                        <a:fgClr>
                          <a:schemeClr val="bg1"/>
                        </a:fgClr>
                        <a:bgClr>
                          <a:schemeClr val="bg1"/>
                        </a:bgClr>
                      </a:pattFill>
                    </p:spPr>
                  </p:pic>
                </p:oleObj>
              </mc:Fallback>
            </mc:AlternateContent>
          </a:graphicData>
        </a:graphic>
      </p:graphicFrame>
    </p:spTree>
    <p:extLst>
      <p:ext uri="{BB962C8B-B14F-4D97-AF65-F5344CB8AC3E}">
        <p14:creationId xmlns:p14="http://schemas.microsoft.com/office/powerpoint/2010/main" val="1565210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P 23_27 Template ELER NI HB.potx" id="{FF2D81E0-843C-48B1-B93B-A9B3463FE4BA}" vid="{E9AC58EB-B5E7-4FB2-A53F-DEF7E0517D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FP 23_27 Template ELER NI HB</Template>
  <TotalTime>0</TotalTime>
  <Words>632</Words>
  <Application>Microsoft Office PowerPoint</Application>
  <PresentationFormat>Bildschirmpräsentation (16:9)</PresentationFormat>
  <Paragraphs>100</Paragraphs>
  <Slides>11</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17" baseType="lpstr">
      <vt:lpstr>Arial</vt:lpstr>
      <vt:lpstr>Calibri</vt:lpstr>
      <vt:lpstr>Times New Roman</vt:lpstr>
      <vt:lpstr>Wingdings</vt:lpstr>
      <vt:lpstr>Office-Design</vt:lpstr>
      <vt:lpstr>Dokument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IT.Niedersachsen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Riechelmann, Corinna (ML)</dc:creator>
  <cp:lastModifiedBy>Thomßen, Anja</cp:lastModifiedBy>
  <cp:revision>65</cp:revision>
  <cp:lastPrinted>2024-08-06T10:05:07Z</cp:lastPrinted>
  <dcterms:created xsi:type="dcterms:W3CDTF">2021-06-15T15:29:27Z</dcterms:created>
  <dcterms:modified xsi:type="dcterms:W3CDTF">2024-08-06T14:26:32Z</dcterms:modified>
</cp:coreProperties>
</file>